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x="18288000" cy="10287000"/>
  <p:notesSz cx="6858000" cy="9144000"/>
  <p:embeddedFontLst>
    <p:embeddedFont>
      <p:font typeface="Geometria Bold" charset="1" panose="020B0703020204020204"/>
      <p:regular r:id="rId59"/>
    </p:embeddedFont>
    <p:embeddedFont>
      <p:font typeface="Geometria" charset="1" panose="020B0503020204020204"/>
      <p:regular r:id="rId60"/>
    </p:embeddedFont>
    <p:embeddedFont>
      <p:font typeface="Montserrat" charset="1" panose="00000500000000000000"/>
      <p:regular r:id="rId61"/>
    </p:embeddedFont>
    <p:embeddedFont>
      <p:font typeface="Montserrat Bold" charset="1" panose="00000800000000000000"/>
      <p:regular r:id="rId62"/>
    </p:embeddedFont>
    <p:embeddedFont>
      <p:font typeface="Bricolage Grotesque" charset="1" panose="020B0605040402000204"/>
      <p:regular r:id="rId63"/>
    </p:embeddedFont>
    <p:embeddedFont>
      <p:font typeface="Bricolage Grotesque Bold" charset="1" panose="020B0605040402000204"/>
      <p:regular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36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39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40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44.png" Type="http://schemas.openxmlformats.org/officeDocument/2006/relationships/image"/><Relationship Id="rId6" Target="../embeddings/oleObject1.bin" Type="http://schemas.openxmlformats.org/officeDocument/2006/relationships/oleObject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45.png" Type="http://schemas.openxmlformats.org/officeDocument/2006/relationships/image"/><Relationship Id="rId6" Target="../embeddings/oleObject2.bin" Type="http://schemas.openxmlformats.org/officeDocument/2006/relationships/oleObject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svg" Type="http://schemas.openxmlformats.org/officeDocument/2006/relationships/image"/><Relationship Id="rId12" Target="../media/image53.png" Type="http://schemas.openxmlformats.org/officeDocument/2006/relationships/image"/><Relationship Id="rId13" Target="../media/image54.svg" Type="http://schemas.openxmlformats.org/officeDocument/2006/relationships/image"/><Relationship Id="rId14" Target="../media/image55.png" Type="http://schemas.openxmlformats.org/officeDocument/2006/relationships/image"/><Relationship Id="rId15" Target="../media/image56.svg" Type="http://schemas.openxmlformats.org/officeDocument/2006/relationships/image"/><Relationship Id="rId16" Target="../media/image57.png" Type="http://schemas.openxmlformats.org/officeDocument/2006/relationships/image"/><Relationship Id="rId17" Target="../media/image58.svg" Type="http://schemas.openxmlformats.org/officeDocument/2006/relationships/image"/><Relationship Id="rId18" Target="../media/image59.png" Type="http://schemas.openxmlformats.org/officeDocument/2006/relationships/image"/><Relationship Id="rId19" Target="../media/image60.svg" Type="http://schemas.openxmlformats.org/officeDocument/2006/relationships/image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46.png" Type="http://schemas.openxmlformats.org/officeDocument/2006/relationships/image"/><Relationship Id="rId6" Target="../media/image47.svg" Type="http://schemas.openxmlformats.org/officeDocument/2006/relationships/image"/><Relationship Id="rId7" Target="../media/image48.png" Type="http://schemas.openxmlformats.org/officeDocument/2006/relationships/image"/><Relationship Id="rId8" Target="../media/image49.sv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1.png" Type="http://schemas.openxmlformats.org/officeDocument/2006/relationships/image"/><Relationship Id="rId6" Target="../embeddings/oleObject3.bin" Type="http://schemas.openxmlformats.org/officeDocument/2006/relationships/oleObject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3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svg" Type="http://schemas.openxmlformats.org/officeDocument/2006/relationships/image"/><Relationship Id="rId11" Target="../media/image68.png" Type="http://schemas.openxmlformats.org/officeDocument/2006/relationships/image"/><Relationship Id="rId12" Target="../media/image69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62.png" Type="http://schemas.openxmlformats.org/officeDocument/2006/relationships/image"/><Relationship Id="rId6" Target="../media/image63.svg" Type="http://schemas.openxmlformats.org/officeDocument/2006/relationships/image"/><Relationship Id="rId7" Target="../media/image64.png" Type="http://schemas.openxmlformats.org/officeDocument/2006/relationships/image"/><Relationship Id="rId8" Target="../media/image65.svg" Type="http://schemas.openxmlformats.org/officeDocument/2006/relationships/image"/><Relationship Id="rId9" Target="../media/image66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70.png" Type="http://schemas.openxmlformats.org/officeDocument/2006/relationships/image"/><Relationship Id="rId6" Target="../embeddings/oleObject4.bin" Type="http://schemas.openxmlformats.org/officeDocument/2006/relationships/oleObject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6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71.png" Type="http://schemas.openxmlformats.org/officeDocument/2006/relationships/image"/><Relationship Id="rId6" Target="../media/image72.svg" Type="http://schemas.openxmlformats.org/officeDocument/2006/relationships/image"/><Relationship Id="rId7" Target="../media/image73.png" Type="http://schemas.openxmlformats.org/officeDocument/2006/relationships/image"/><Relationship Id="rId8" Target="../media/image74.svg" Type="http://schemas.openxmlformats.org/officeDocument/2006/relationships/image"/><Relationship Id="rId9" Target="../media/image7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3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embeddings/oleObject5.bin" Type="http://schemas.openxmlformats.org/officeDocument/2006/relationships/oleObject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77.png" Type="http://schemas.openxmlformats.org/officeDocument/2006/relationships/image"/><Relationship Id="rId6" Target="../media/image79.png" Type="http://schemas.openxmlformats.org/officeDocument/2006/relationships/image"/><Relationship Id="rId7" Target="../media/image80.jpeg" Type="http://schemas.openxmlformats.org/officeDocument/2006/relationships/image"/><Relationship Id="rId8" Target="../media/image81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14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14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651845">
            <a:off x="-1900082" y="5878217"/>
            <a:ext cx="8153708" cy="6760165"/>
          </a:xfrm>
          <a:custGeom>
            <a:avLst/>
            <a:gdLst/>
            <a:ahLst/>
            <a:cxnLst/>
            <a:rect r="r" b="b" t="t" l="l"/>
            <a:pathLst>
              <a:path h="6760165" w="8153708">
                <a:moveTo>
                  <a:pt x="8153708" y="6760166"/>
                </a:moveTo>
                <a:lnTo>
                  <a:pt x="0" y="6760166"/>
                </a:lnTo>
                <a:lnTo>
                  <a:pt x="0" y="0"/>
                </a:lnTo>
                <a:lnTo>
                  <a:pt x="8153708" y="0"/>
                </a:lnTo>
                <a:lnTo>
                  <a:pt x="8153708" y="67601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51845">
            <a:off x="11687848" y="-1416421"/>
            <a:ext cx="8153708" cy="6760165"/>
          </a:xfrm>
          <a:custGeom>
            <a:avLst/>
            <a:gdLst/>
            <a:ahLst/>
            <a:cxnLst/>
            <a:rect r="r" b="b" t="t" l="l"/>
            <a:pathLst>
              <a:path h="6760165" w="8153708">
                <a:moveTo>
                  <a:pt x="0" y="0"/>
                </a:moveTo>
                <a:lnTo>
                  <a:pt x="8153708" y="0"/>
                </a:lnTo>
                <a:lnTo>
                  <a:pt x="8153708" y="6760165"/>
                </a:lnTo>
                <a:lnTo>
                  <a:pt x="0" y="67601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043849" y="6051569"/>
            <a:ext cx="10200302" cy="1580550"/>
            <a:chOff x="0" y="0"/>
            <a:chExt cx="2686499" cy="41627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86499" cy="416277"/>
            </a:xfrm>
            <a:custGeom>
              <a:avLst/>
              <a:gdLst/>
              <a:ahLst/>
              <a:cxnLst/>
              <a:rect r="r" b="b" t="t" l="l"/>
              <a:pathLst>
                <a:path h="416277" w="2686499">
                  <a:moveTo>
                    <a:pt x="17457" y="0"/>
                  </a:moveTo>
                  <a:lnTo>
                    <a:pt x="2669043" y="0"/>
                  </a:lnTo>
                  <a:cubicBezTo>
                    <a:pt x="2678684" y="0"/>
                    <a:pt x="2686499" y="7816"/>
                    <a:pt x="2686499" y="17457"/>
                  </a:cubicBezTo>
                  <a:lnTo>
                    <a:pt x="2686499" y="398820"/>
                  </a:lnTo>
                  <a:cubicBezTo>
                    <a:pt x="2686499" y="403450"/>
                    <a:pt x="2684660" y="407890"/>
                    <a:pt x="2681386" y="411164"/>
                  </a:cubicBezTo>
                  <a:cubicBezTo>
                    <a:pt x="2678112" y="414437"/>
                    <a:pt x="2673672" y="416277"/>
                    <a:pt x="2669043" y="416277"/>
                  </a:cubicBezTo>
                  <a:lnTo>
                    <a:pt x="17457" y="416277"/>
                  </a:lnTo>
                  <a:cubicBezTo>
                    <a:pt x="12827" y="416277"/>
                    <a:pt x="8387" y="414437"/>
                    <a:pt x="5113" y="411164"/>
                  </a:cubicBezTo>
                  <a:cubicBezTo>
                    <a:pt x="1839" y="407890"/>
                    <a:pt x="0" y="403450"/>
                    <a:pt x="0" y="398820"/>
                  </a:cubicBezTo>
                  <a:lnTo>
                    <a:pt x="0" y="17457"/>
                  </a:lnTo>
                  <a:cubicBezTo>
                    <a:pt x="0" y="12827"/>
                    <a:pt x="1839" y="8387"/>
                    <a:pt x="5113" y="5113"/>
                  </a:cubicBezTo>
                  <a:cubicBezTo>
                    <a:pt x="8387" y="1839"/>
                    <a:pt x="12827" y="0"/>
                    <a:pt x="174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B178C">
                      <a:alpha val="100000"/>
                    </a:srgbClr>
                  </a:gs>
                  <a:gs pos="33333">
                    <a:srgbClr val="9B7CCF">
                      <a:alpha val="100000"/>
                    </a:srgbClr>
                  </a:gs>
                  <a:gs pos="66667">
                    <a:srgbClr val="FF40DB">
                      <a:alpha val="100000"/>
                    </a:srgbClr>
                  </a:gs>
                  <a:gs pos="100000">
                    <a:srgbClr val="FF4040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85725"/>
              <a:ext cx="2686499" cy="5020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523298" y="6105244"/>
            <a:ext cx="13241405" cy="131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510C3C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Ad-Tech Platform for</a:t>
            </a:r>
            <a:r>
              <a:rPr lang="en-US" b="true" sz="3500">
                <a:solidFill>
                  <a:srgbClr val="510C3C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 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510C3C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Media Discovery and Planning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265310" y="2133247"/>
            <a:ext cx="3757380" cy="3757380"/>
          </a:xfrm>
          <a:custGeom>
            <a:avLst/>
            <a:gdLst/>
            <a:ahLst/>
            <a:cxnLst/>
            <a:rect r="r" b="b" t="t" l="l"/>
            <a:pathLst>
              <a:path h="3757380" w="3757380">
                <a:moveTo>
                  <a:pt x="0" y="0"/>
                </a:moveTo>
                <a:lnTo>
                  <a:pt x="3757380" y="0"/>
                </a:lnTo>
                <a:lnTo>
                  <a:pt x="3757380" y="3757380"/>
                </a:lnTo>
                <a:lnTo>
                  <a:pt x="0" y="37573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281720" y="7740369"/>
            <a:ext cx="3724560" cy="41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www.excellentpublicity.com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9163791" y="1986700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132053" y="2884181"/>
            <a:ext cx="3714421" cy="4965555"/>
            <a:chOff x="0" y="0"/>
            <a:chExt cx="1190180" cy="15910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90180" cy="1591070"/>
            </a:xfrm>
            <a:custGeom>
              <a:avLst/>
              <a:gdLst/>
              <a:ahLst/>
              <a:cxnLst/>
              <a:rect r="r" b="b" t="t" l="l"/>
              <a:pathLst>
                <a:path h="1591070" w="1190180">
                  <a:moveTo>
                    <a:pt x="0" y="0"/>
                  </a:moveTo>
                  <a:lnTo>
                    <a:pt x="1190180" y="0"/>
                  </a:lnTo>
                  <a:lnTo>
                    <a:pt x="1190180" y="1591070"/>
                  </a:lnTo>
                  <a:lnTo>
                    <a:pt x="0" y="1591070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85725"/>
              <a:ext cx="1190180" cy="16767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054257" y="2954644"/>
            <a:ext cx="3714421" cy="1064218"/>
            <a:chOff x="0" y="0"/>
            <a:chExt cx="1190180" cy="3409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90180" cy="340998"/>
            </a:xfrm>
            <a:custGeom>
              <a:avLst/>
              <a:gdLst/>
              <a:ahLst/>
              <a:cxnLst/>
              <a:rect r="r" b="b" t="t" l="l"/>
              <a:pathLst>
                <a:path h="340998" w="1190180">
                  <a:moveTo>
                    <a:pt x="0" y="0"/>
                  </a:moveTo>
                  <a:lnTo>
                    <a:pt x="1190180" y="0"/>
                  </a:lnTo>
                  <a:lnTo>
                    <a:pt x="1190180" y="340998"/>
                  </a:lnTo>
                  <a:lnTo>
                    <a:pt x="0" y="34099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1190180" cy="426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422867" y="2884181"/>
            <a:ext cx="3714421" cy="4965555"/>
            <a:chOff x="0" y="0"/>
            <a:chExt cx="1190180" cy="15910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90180" cy="1591070"/>
            </a:xfrm>
            <a:custGeom>
              <a:avLst/>
              <a:gdLst/>
              <a:ahLst/>
              <a:cxnLst/>
              <a:rect r="r" b="b" t="t" l="l"/>
              <a:pathLst>
                <a:path h="1591070" w="1190180">
                  <a:moveTo>
                    <a:pt x="0" y="0"/>
                  </a:moveTo>
                  <a:lnTo>
                    <a:pt x="1190180" y="0"/>
                  </a:lnTo>
                  <a:lnTo>
                    <a:pt x="1190180" y="1591070"/>
                  </a:lnTo>
                  <a:lnTo>
                    <a:pt x="0" y="1591070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1190180" cy="16767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345071" y="2954644"/>
            <a:ext cx="3714421" cy="1064218"/>
            <a:chOff x="0" y="0"/>
            <a:chExt cx="1190180" cy="34099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90180" cy="340998"/>
            </a:xfrm>
            <a:custGeom>
              <a:avLst/>
              <a:gdLst/>
              <a:ahLst/>
              <a:cxnLst/>
              <a:rect r="r" b="b" t="t" l="l"/>
              <a:pathLst>
                <a:path h="340998" w="1190180">
                  <a:moveTo>
                    <a:pt x="0" y="0"/>
                  </a:moveTo>
                  <a:lnTo>
                    <a:pt x="1190180" y="0"/>
                  </a:lnTo>
                  <a:lnTo>
                    <a:pt x="1190180" y="340998"/>
                  </a:lnTo>
                  <a:lnTo>
                    <a:pt x="0" y="34099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1190180" cy="426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714180" y="2884181"/>
            <a:ext cx="3714421" cy="4965555"/>
            <a:chOff x="0" y="0"/>
            <a:chExt cx="1190180" cy="15910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90180" cy="1591070"/>
            </a:xfrm>
            <a:custGeom>
              <a:avLst/>
              <a:gdLst/>
              <a:ahLst/>
              <a:cxnLst/>
              <a:rect r="r" b="b" t="t" l="l"/>
              <a:pathLst>
                <a:path h="1591070" w="1190180">
                  <a:moveTo>
                    <a:pt x="0" y="0"/>
                  </a:moveTo>
                  <a:lnTo>
                    <a:pt x="1190180" y="0"/>
                  </a:lnTo>
                  <a:lnTo>
                    <a:pt x="1190180" y="1591070"/>
                  </a:lnTo>
                  <a:lnTo>
                    <a:pt x="0" y="1591070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85725"/>
              <a:ext cx="1190180" cy="16767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636383" y="2954644"/>
            <a:ext cx="3714421" cy="1064218"/>
            <a:chOff x="0" y="0"/>
            <a:chExt cx="1190180" cy="34099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90180" cy="340998"/>
            </a:xfrm>
            <a:custGeom>
              <a:avLst/>
              <a:gdLst/>
              <a:ahLst/>
              <a:cxnLst/>
              <a:rect r="r" b="b" t="t" l="l"/>
              <a:pathLst>
                <a:path h="340998" w="1190180">
                  <a:moveTo>
                    <a:pt x="0" y="0"/>
                  </a:moveTo>
                  <a:lnTo>
                    <a:pt x="1190180" y="0"/>
                  </a:lnTo>
                  <a:lnTo>
                    <a:pt x="1190180" y="340998"/>
                  </a:lnTo>
                  <a:lnTo>
                    <a:pt x="0" y="34099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1190180" cy="426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0" y="47030"/>
            <a:ext cx="6522951" cy="1038063"/>
            <a:chOff x="0" y="0"/>
            <a:chExt cx="8697268" cy="1384084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8697268" cy="1384084"/>
              <a:chOff x="0" y="0"/>
              <a:chExt cx="1717979" cy="273399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717979" cy="273399"/>
              </a:xfrm>
              <a:custGeom>
                <a:avLst/>
                <a:gdLst/>
                <a:ahLst/>
                <a:cxnLst/>
                <a:rect r="r" b="b" t="t" l="l"/>
                <a:pathLst>
                  <a:path h="273399" w="1717979">
                    <a:moveTo>
                      <a:pt x="0" y="0"/>
                    </a:moveTo>
                    <a:lnTo>
                      <a:pt x="1717979" y="0"/>
                    </a:lnTo>
                    <a:lnTo>
                      <a:pt x="1717979" y="273399"/>
                    </a:lnTo>
                    <a:lnTo>
                      <a:pt x="0" y="273399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38100"/>
                <a:ext cx="1717979" cy="31149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577166" y="192352"/>
              <a:ext cx="7879995" cy="11165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000"/>
                </a:lnSpc>
              </a:pPr>
              <a:r>
                <a:rPr lang="en-US" sz="5000">
                  <a:solidFill>
                    <a:srgbClr val="FCF7F3"/>
                  </a:solidFill>
                  <a:latin typeface="Bricolage Grotesque"/>
                  <a:ea typeface="Bricolage Grotesque"/>
                  <a:cs typeface="Bricolage Grotesque"/>
                  <a:sym typeface="Bricolage Grotesque"/>
                </a:rPr>
                <a:t>SWOT ANALYSIS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5219095" y="2916109"/>
            <a:ext cx="3394394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DD0204"/>
                </a:solidFill>
                <a:latin typeface="Geometria"/>
                <a:ea typeface="Geometria"/>
                <a:cs typeface="Geometria"/>
                <a:sym typeface="Geometria"/>
              </a:rPr>
              <a:t>Weakness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411648" y="4309240"/>
            <a:ext cx="3171118" cy="2926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2134" indent="-251067" lvl="1">
              <a:lnSpc>
                <a:spcPts val="3256"/>
              </a:lnSpc>
              <a:buFont typeface="Arial"/>
              <a:buChar char="•"/>
            </a:pPr>
            <a:r>
              <a:rPr lang="en-US" sz="2325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Dependence on offline retail</a:t>
            </a:r>
          </a:p>
          <a:p>
            <a:pPr algn="l" marL="502134" indent="-251067" lvl="1">
              <a:lnSpc>
                <a:spcPts val="3256"/>
              </a:lnSpc>
              <a:buFont typeface="Arial"/>
              <a:buChar char="•"/>
            </a:pPr>
            <a:r>
              <a:rPr lang="en-US" sz="2325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Price sensitivity</a:t>
            </a:r>
          </a:p>
          <a:p>
            <a:pPr algn="l" marL="502134" indent="-251067" lvl="1">
              <a:lnSpc>
                <a:spcPts val="3256"/>
              </a:lnSpc>
              <a:buFont typeface="Arial"/>
              <a:buChar char="•"/>
            </a:pPr>
            <a:r>
              <a:rPr lang="en-US" sz="2325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Seasonal dependency</a:t>
            </a:r>
          </a:p>
          <a:p>
            <a:pPr algn="l" marL="502134" indent="-251067" lvl="1">
              <a:lnSpc>
                <a:spcPts val="3256"/>
              </a:lnSpc>
              <a:buFont typeface="Arial"/>
              <a:buChar char="•"/>
            </a:pPr>
            <a:r>
              <a:rPr lang="en-US" sz="2325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Limited product category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519154" y="2916109"/>
            <a:ext cx="3376237" cy="859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4400">
                <a:solidFill>
                  <a:srgbClr val="DD0204"/>
                </a:solidFill>
                <a:latin typeface="Geometria"/>
                <a:ea typeface="Geometria"/>
                <a:cs typeface="Geometria"/>
                <a:sym typeface="Geometria"/>
              </a:rPr>
              <a:t>Opportunity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791861" y="2916109"/>
            <a:ext cx="3388529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DD0204"/>
                </a:solidFill>
                <a:latin typeface="Geometria"/>
                <a:ea typeface="Geometria"/>
                <a:cs typeface="Geometria"/>
                <a:sym typeface="Geometria"/>
              </a:rPr>
              <a:t>Threat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895752" y="4318765"/>
            <a:ext cx="2819103" cy="3336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6394" indent="-223197" lvl="1">
              <a:lnSpc>
                <a:spcPts val="2894"/>
              </a:lnSpc>
              <a:buFont typeface="Arial"/>
              <a:buChar char="•"/>
            </a:pPr>
            <a:r>
              <a:rPr lang="en-US" sz="2067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Rising demand for women’s wear</a:t>
            </a:r>
          </a:p>
          <a:p>
            <a:pPr algn="l" marL="446394" indent="-223197" lvl="1">
              <a:lnSpc>
                <a:spcPts val="2894"/>
              </a:lnSpc>
              <a:buFont typeface="Arial"/>
              <a:buChar char="•"/>
            </a:pPr>
            <a:r>
              <a:rPr lang="en-US" sz="2067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E-commerce expansion</a:t>
            </a:r>
          </a:p>
          <a:p>
            <a:pPr algn="l" marL="446394" indent="-223197" lvl="1">
              <a:lnSpc>
                <a:spcPts val="2894"/>
              </a:lnSpc>
              <a:buFont typeface="Arial"/>
              <a:buChar char="•"/>
            </a:pPr>
            <a:r>
              <a:rPr lang="en-US" sz="2067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Tier 2 &amp; Tier 3 market penetration</a:t>
            </a:r>
          </a:p>
          <a:p>
            <a:pPr algn="l" marL="446394" indent="-223197" lvl="1">
              <a:lnSpc>
                <a:spcPts val="2894"/>
              </a:lnSpc>
              <a:buFont typeface="Arial"/>
              <a:buChar char="•"/>
            </a:pPr>
            <a:r>
              <a:rPr lang="en-US" sz="2067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Product diversification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861188" y="4353948"/>
            <a:ext cx="3351473" cy="3096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0693" indent="-265346" lvl="1">
              <a:lnSpc>
                <a:spcPts val="3441"/>
              </a:lnSpc>
              <a:buFont typeface="Arial"/>
              <a:buChar char="•"/>
            </a:pPr>
            <a:r>
              <a:rPr lang="en-US" sz="2458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High competition.</a:t>
            </a:r>
          </a:p>
          <a:p>
            <a:pPr algn="l" marL="530693" indent="-265346" lvl="1">
              <a:lnSpc>
                <a:spcPts val="3441"/>
              </a:lnSpc>
              <a:buFont typeface="Arial"/>
              <a:buChar char="•"/>
            </a:pPr>
            <a:r>
              <a:rPr lang="en-US" sz="2458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Changing fashion trends</a:t>
            </a:r>
          </a:p>
          <a:p>
            <a:pPr algn="l" marL="530693" indent="-265346" lvl="1">
              <a:lnSpc>
                <a:spcPts val="3441"/>
              </a:lnSpc>
              <a:buFont typeface="Arial"/>
              <a:buChar char="•"/>
            </a:pPr>
            <a:r>
              <a:rPr lang="en-US" sz="2458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Economic slowdown</a:t>
            </a:r>
          </a:p>
          <a:p>
            <a:pPr algn="l" marL="530693" indent="-265346" lvl="1">
              <a:lnSpc>
                <a:spcPts val="3441"/>
              </a:lnSpc>
              <a:buFont typeface="Arial"/>
              <a:buChar char="•"/>
            </a:pPr>
            <a:r>
              <a:rPr lang="en-US" sz="2458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E-commerce price wars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976777" y="2884181"/>
            <a:ext cx="3714421" cy="4965555"/>
            <a:chOff x="0" y="0"/>
            <a:chExt cx="1190180" cy="159107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190180" cy="1591070"/>
            </a:xfrm>
            <a:custGeom>
              <a:avLst/>
              <a:gdLst/>
              <a:ahLst/>
              <a:cxnLst/>
              <a:rect r="r" b="b" t="t" l="l"/>
              <a:pathLst>
                <a:path h="1591070" w="1190180">
                  <a:moveTo>
                    <a:pt x="0" y="0"/>
                  </a:moveTo>
                  <a:lnTo>
                    <a:pt x="1190180" y="0"/>
                  </a:lnTo>
                  <a:lnTo>
                    <a:pt x="1190180" y="1591070"/>
                  </a:lnTo>
                  <a:lnTo>
                    <a:pt x="0" y="1591070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85725"/>
              <a:ext cx="1190180" cy="16767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898981" y="2954644"/>
            <a:ext cx="3714421" cy="1064218"/>
            <a:chOff x="0" y="0"/>
            <a:chExt cx="1190180" cy="340998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190180" cy="340998"/>
            </a:xfrm>
            <a:custGeom>
              <a:avLst/>
              <a:gdLst/>
              <a:ahLst/>
              <a:cxnLst/>
              <a:rect r="r" b="b" t="t" l="l"/>
              <a:pathLst>
                <a:path h="340998" w="1190180">
                  <a:moveTo>
                    <a:pt x="0" y="0"/>
                  </a:moveTo>
                  <a:lnTo>
                    <a:pt x="1190180" y="0"/>
                  </a:lnTo>
                  <a:lnTo>
                    <a:pt x="1190180" y="340998"/>
                  </a:lnTo>
                  <a:lnTo>
                    <a:pt x="0" y="34099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85725"/>
              <a:ext cx="1190180" cy="426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1063819" y="2916109"/>
            <a:ext cx="3394394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DD0204"/>
                </a:solidFill>
                <a:latin typeface="Geometria"/>
                <a:ea typeface="Geometria"/>
                <a:cs typeface="Geometria"/>
                <a:sym typeface="Geometria"/>
              </a:rPr>
              <a:t>Strength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56372" y="4309240"/>
            <a:ext cx="3201841" cy="2953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6999" indent="-253500" lvl="1">
              <a:lnSpc>
                <a:spcPts val="3287"/>
              </a:lnSpc>
              <a:buFont typeface="Arial"/>
              <a:buChar char="•"/>
            </a:pPr>
            <a:r>
              <a:rPr lang="en-US" sz="2348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Strong niche positioning</a:t>
            </a:r>
          </a:p>
          <a:p>
            <a:pPr algn="l" marL="506999" indent="-253500" lvl="1">
              <a:lnSpc>
                <a:spcPts val="3287"/>
              </a:lnSpc>
              <a:buFont typeface="Arial"/>
              <a:buChar char="•"/>
            </a:pPr>
            <a:r>
              <a:rPr lang="en-US" sz="2348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Affordability &amp; accessibility</a:t>
            </a:r>
          </a:p>
          <a:p>
            <a:pPr algn="l" marL="506999" indent="-253500" lvl="1">
              <a:lnSpc>
                <a:spcPts val="3287"/>
              </a:lnSpc>
              <a:buFont typeface="Arial"/>
              <a:buChar char="•"/>
            </a:pPr>
            <a:r>
              <a:rPr lang="en-US" sz="2348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Brand recognition</a:t>
            </a:r>
          </a:p>
          <a:p>
            <a:pPr algn="l" marL="506999" indent="-253500" lvl="1">
              <a:lnSpc>
                <a:spcPts val="3287"/>
              </a:lnSpc>
              <a:buFont typeface="Arial"/>
              <a:buChar char="•"/>
            </a:pPr>
            <a:r>
              <a:rPr lang="en-US" sz="2348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Wide product variety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4468856" y="9163050"/>
            <a:ext cx="1017270" cy="41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Source: 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-1015209" y="9579467"/>
            <a:ext cx="20037985" cy="2796778"/>
            <a:chOff x="0" y="0"/>
            <a:chExt cx="26717313" cy="3729038"/>
          </a:xfrm>
        </p:grpSpPr>
        <p:grpSp>
          <p:nvGrpSpPr>
            <p:cNvPr name="Group 44" id="44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47" id="47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8" id="48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23850" y="3757054"/>
            <a:ext cx="633799" cy="650138"/>
          </a:xfrm>
          <a:custGeom>
            <a:avLst/>
            <a:gdLst/>
            <a:ahLst/>
            <a:cxnLst/>
            <a:rect r="r" b="b" t="t" l="l"/>
            <a:pathLst>
              <a:path h="650138" w="633799">
                <a:moveTo>
                  <a:pt x="0" y="0"/>
                </a:moveTo>
                <a:lnTo>
                  <a:pt x="633799" y="0"/>
                </a:lnTo>
                <a:lnTo>
                  <a:pt x="633799" y="650138"/>
                </a:lnTo>
                <a:lnTo>
                  <a:pt x="0" y="650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305707" y="3625535"/>
            <a:ext cx="8230348" cy="993084"/>
            <a:chOff x="0" y="0"/>
            <a:chExt cx="2167664" cy="2615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67664" cy="261553"/>
            </a:xfrm>
            <a:custGeom>
              <a:avLst/>
              <a:gdLst/>
              <a:ahLst/>
              <a:cxnLst/>
              <a:rect r="r" b="b" t="t" l="l"/>
              <a:pathLst>
                <a:path h="261553" w="2167664">
                  <a:moveTo>
                    <a:pt x="21635" y="0"/>
                  </a:moveTo>
                  <a:lnTo>
                    <a:pt x="2146029" y="0"/>
                  </a:lnTo>
                  <a:cubicBezTo>
                    <a:pt x="2157977" y="0"/>
                    <a:pt x="2167664" y="9686"/>
                    <a:pt x="2167664" y="21635"/>
                  </a:cubicBezTo>
                  <a:lnTo>
                    <a:pt x="2167664" y="239918"/>
                  </a:lnTo>
                  <a:cubicBezTo>
                    <a:pt x="2167664" y="245656"/>
                    <a:pt x="2165384" y="251159"/>
                    <a:pt x="2161327" y="255216"/>
                  </a:cubicBezTo>
                  <a:cubicBezTo>
                    <a:pt x="2157269" y="259274"/>
                    <a:pt x="2151767" y="261553"/>
                    <a:pt x="2146029" y="261553"/>
                  </a:cubicBezTo>
                  <a:lnTo>
                    <a:pt x="21635" y="261553"/>
                  </a:lnTo>
                  <a:cubicBezTo>
                    <a:pt x="15897" y="261553"/>
                    <a:pt x="10394" y="259274"/>
                    <a:pt x="6337" y="255216"/>
                  </a:cubicBezTo>
                  <a:cubicBezTo>
                    <a:pt x="2279" y="251159"/>
                    <a:pt x="0" y="245656"/>
                    <a:pt x="0" y="239918"/>
                  </a:cubicBezTo>
                  <a:lnTo>
                    <a:pt x="0" y="21635"/>
                  </a:lnTo>
                  <a:cubicBezTo>
                    <a:pt x="0" y="15897"/>
                    <a:pt x="2279" y="10394"/>
                    <a:pt x="6337" y="6337"/>
                  </a:cubicBezTo>
                  <a:cubicBezTo>
                    <a:pt x="10394" y="2279"/>
                    <a:pt x="15897" y="0"/>
                    <a:pt x="2163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660049">
                      <a:alpha val="100000"/>
                    </a:srgbClr>
                  </a:gs>
                  <a:gs pos="33333">
                    <a:srgbClr val="9B7CCF">
                      <a:alpha val="100000"/>
                    </a:srgbClr>
                  </a:gs>
                  <a:gs pos="66667">
                    <a:srgbClr val="FF40DB">
                      <a:alpha val="100000"/>
                    </a:srgbClr>
                  </a:gs>
                  <a:gs pos="100000">
                    <a:srgbClr val="FF4040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2167664" cy="3472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519262" y="3694087"/>
            <a:ext cx="4516993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 b="true">
                <a:solidFill>
                  <a:srgbClr val="E20000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MARKET INSIGHTS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19262" y="4686935"/>
            <a:ext cx="6220420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Media Strategy &amp; Planning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519262" y="6747190"/>
            <a:ext cx="2640687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Case Study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10800000">
            <a:off x="8847637" y="1599584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519262" y="2626680"/>
            <a:ext cx="4749046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Campaign Summary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519262" y="5717063"/>
            <a:ext cx="7803237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Campaign Outcomes &amp; Roadmap</a:t>
            </a:r>
          </a:p>
        </p:txBody>
      </p:sp>
      <p:sp>
        <p:nvSpPr>
          <p:cNvPr name="AutoShape 12" id="12"/>
          <p:cNvSpPr/>
          <p:nvPr/>
        </p:nvSpPr>
        <p:spPr>
          <a:xfrm>
            <a:off x="-144863" y="47030"/>
            <a:ext cx="19732343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0" y="47030"/>
            <a:ext cx="3984516" cy="1071864"/>
            <a:chOff x="0" y="0"/>
            <a:chExt cx="1049420" cy="28230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49420" cy="282302"/>
            </a:xfrm>
            <a:custGeom>
              <a:avLst/>
              <a:gdLst/>
              <a:ahLst/>
              <a:cxnLst/>
              <a:rect r="r" b="b" t="t" l="l"/>
              <a:pathLst>
                <a:path h="282302" w="1049420">
                  <a:moveTo>
                    <a:pt x="0" y="0"/>
                  </a:moveTo>
                  <a:lnTo>
                    <a:pt x="1049420" y="0"/>
                  </a:lnTo>
                  <a:lnTo>
                    <a:pt x="1049420" y="282302"/>
                  </a:lnTo>
                  <a:lnTo>
                    <a:pt x="0" y="282302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1049420" cy="368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16437" y="165100"/>
            <a:ext cx="355164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CF7F3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AGENDA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9" id="19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22" id="22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3" id="23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8847637" y="1599584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10800000">
            <a:off x="-1958373" y="-1303573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10290346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6" y="0"/>
                </a:lnTo>
                <a:lnTo>
                  <a:pt x="10290346" y="1028700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352589" y="4420878"/>
            <a:ext cx="7582821" cy="1120798"/>
            <a:chOff x="0" y="0"/>
            <a:chExt cx="1769552" cy="26155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69552" cy="261553"/>
            </a:xfrm>
            <a:custGeom>
              <a:avLst/>
              <a:gdLst/>
              <a:ahLst/>
              <a:cxnLst/>
              <a:rect r="r" b="b" t="t" l="l"/>
              <a:pathLst>
                <a:path h="261553" w="1769552">
                  <a:moveTo>
                    <a:pt x="23483" y="0"/>
                  </a:moveTo>
                  <a:lnTo>
                    <a:pt x="1746070" y="0"/>
                  </a:lnTo>
                  <a:cubicBezTo>
                    <a:pt x="1752298" y="0"/>
                    <a:pt x="1758271" y="2474"/>
                    <a:pt x="1762675" y="6878"/>
                  </a:cubicBezTo>
                  <a:cubicBezTo>
                    <a:pt x="1767078" y="11282"/>
                    <a:pt x="1769552" y="17255"/>
                    <a:pt x="1769552" y="23483"/>
                  </a:cubicBezTo>
                  <a:lnTo>
                    <a:pt x="1769552" y="238071"/>
                  </a:lnTo>
                  <a:cubicBezTo>
                    <a:pt x="1769552" y="251040"/>
                    <a:pt x="1759039" y="261553"/>
                    <a:pt x="1746070" y="261553"/>
                  </a:cubicBezTo>
                  <a:lnTo>
                    <a:pt x="23483" y="261553"/>
                  </a:lnTo>
                  <a:cubicBezTo>
                    <a:pt x="17255" y="261553"/>
                    <a:pt x="11282" y="259079"/>
                    <a:pt x="6878" y="254675"/>
                  </a:cubicBezTo>
                  <a:cubicBezTo>
                    <a:pt x="2474" y="250271"/>
                    <a:pt x="0" y="244298"/>
                    <a:pt x="0" y="238071"/>
                  </a:cubicBezTo>
                  <a:lnTo>
                    <a:pt x="0" y="23483"/>
                  </a:lnTo>
                  <a:cubicBezTo>
                    <a:pt x="0" y="17255"/>
                    <a:pt x="2474" y="11282"/>
                    <a:pt x="6878" y="6878"/>
                  </a:cubicBezTo>
                  <a:cubicBezTo>
                    <a:pt x="11282" y="2474"/>
                    <a:pt x="17255" y="0"/>
                    <a:pt x="234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660049">
                      <a:alpha val="100000"/>
                    </a:srgbClr>
                  </a:gs>
                  <a:gs pos="33333">
                    <a:srgbClr val="9B7CCF">
                      <a:alpha val="100000"/>
                    </a:srgbClr>
                  </a:gs>
                  <a:gs pos="66667">
                    <a:srgbClr val="FF40DB">
                      <a:alpha val="100000"/>
                    </a:srgbClr>
                  </a:gs>
                  <a:gs pos="100000">
                    <a:srgbClr val="FF4040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769552" cy="299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-144863" y="47030"/>
            <a:ext cx="19732343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6288387" y="4630257"/>
            <a:ext cx="5711225" cy="663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5"/>
              </a:lnSpc>
            </a:pPr>
            <a:r>
              <a:rPr lang="en-US" b="true" sz="3889">
                <a:solidFill>
                  <a:srgbClr val="E2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APPAREL INDUSTRY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1" id="11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4" id="14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76554" y="2031357"/>
            <a:ext cx="13824698" cy="5857253"/>
            <a:chOff x="0" y="0"/>
            <a:chExt cx="3181714" cy="13480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81714" cy="1348030"/>
            </a:xfrm>
            <a:custGeom>
              <a:avLst/>
              <a:gdLst/>
              <a:ahLst/>
              <a:cxnLst/>
              <a:rect r="r" b="b" t="t" l="l"/>
              <a:pathLst>
                <a:path h="1348030" w="3181714">
                  <a:moveTo>
                    <a:pt x="22400" y="0"/>
                  </a:moveTo>
                  <a:lnTo>
                    <a:pt x="3159314" y="0"/>
                  </a:lnTo>
                  <a:cubicBezTo>
                    <a:pt x="3165254" y="0"/>
                    <a:pt x="3170952" y="2360"/>
                    <a:pt x="3175153" y="6561"/>
                  </a:cubicBezTo>
                  <a:cubicBezTo>
                    <a:pt x="3179354" y="10762"/>
                    <a:pt x="3181714" y="16459"/>
                    <a:pt x="3181714" y="22400"/>
                  </a:cubicBezTo>
                  <a:lnTo>
                    <a:pt x="3181714" y="1325629"/>
                  </a:lnTo>
                  <a:cubicBezTo>
                    <a:pt x="3181714" y="1338001"/>
                    <a:pt x="3171685" y="1348030"/>
                    <a:pt x="3159314" y="1348030"/>
                  </a:cubicBezTo>
                  <a:lnTo>
                    <a:pt x="22400" y="1348030"/>
                  </a:lnTo>
                  <a:cubicBezTo>
                    <a:pt x="10029" y="1348030"/>
                    <a:pt x="0" y="1338001"/>
                    <a:pt x="0" y="1325629"/>
                  </a:cubicBezTo>
                  <a:lnTo>
                    <a:pt x="0" y="22400"/>
                  </a:lnTo>
                  <a:cubicBezTo>
                    <a:pt x="0" y="10029"/>
                    <a:pt x="10029" y="0"/>
                    <a:pt x="22400" y="0"/>
                  </a:cubicBezTo>
                  <a:close/>
                </a:path>
              </a:pathLst>
            </a:custGeom>
            <a:solidFill>
              <a:srgbClr val="FFE2F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3181714" cy="1433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47030"/>
            <a:ext cx="3894295" cy="1038063"/>
            <a:chOff x="0" y="0"/>
            <a:chExt cx="1025658" cy="2733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25658" cy="273399"/>
            </a:xfrm>
            <a:custGeom>
              <a:avLst/>
              <a:gdLst/>
              <a:ahLst/>
              <a:cxnLst/>
              <a:rect r="r" b="b" t="t" l="l"/>
              <a:pathLst>
                <a:path h="273399" w="1025658">
                  <a:moveTo>
                    <a:pt x="0" y="0"/>
                  </a:moveTo>
                  <a:lnTo>
                    <a:pt x="1025658" y="0"/>
                  </a:lnTo>
                  <a:lnTo>
                    <a:pt x="1025658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1025658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45335" y="221415"/>
            <a:ext cx="3548960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sz="459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MEDIA SOV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98958" y="7206106"/>
            <a:ext cx="8779890" cy="522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0"/>
              </a:lnSpc>
              <a:spcBef>
                <a:spcPct val="0"/>
              </a:spcBef>
            </a:pPr>
            <a:r>
              <a:rPr lang="en-US" b="true" sz="2686">
                <a:solidFill>
                  <a:srgbClr val="DD0204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Media SOV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07455" y="1580245"/>
            <a:ext cx="11408528" cy="6457681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5" id="15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8" id="18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4052090" y="8939530"/>
            <a:ext cx="2362795" cy="31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Time Period: FY 24'-25'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76554" y="2031357"/>
            <a:ext cx="13824698" cy="5857253"/>
            <a:chOff x="0" y="0"/>
            <a:chExt cx="3181714" cy="13480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81714" cy="1348030"/>
            </a:xfrm>
            <a:custGeom>
              <a:avLst/>
              <a:gdLst/>
              <a:ahLst/>
              <a:cxnLst/>
              <a:rect r="r" b="b" t="t" l="l"/>
              <a:pathLst>
                <a:path h="1348030" w="3181714">
                  <a:moveTo>
                    <a:pt x="22400" y="0"/>
                  </a:moveTo>
                  <a:lnTo>
                    <a:pt x="3159314" y="0"/>
                  </a:lnTo>
                  <a:cubicBezTo>
                    <a:pt x="3165254" y="0"/>
                    <a:pt x="3170952" y="2360"/>
                    <a:pt x="3175153" y="6561"/>
                  </a:cubicBezTo>
                  <a:cubicBezTo>
                    <a:pt x="3179354" y="10762"/>
                    <a:pt x="3181714" y="16459"/>
                    <a:pt x="3181714" y="22400"/>
                  </a:cubicBezTo>
                  <a:lnTo>
                    <a:pt x="3181714" y="1325629"/>
                  </a:lnTo>
                  <a:cubicBezTo>
                    <a:pt x="3181714" y="1338001"/>
                    <a:pt x="3171685" y="1348030"/>
                    <a:pt x="3159314" y="1348030"/>
                  </a:cubicBezTo>
                  <a:lnTo>
                    <a:pt x="22400" y="1348030"/>
                  </a:lnTo>
                  <a:cubicBezTo>
                    <a:pt x="10029" y="1348030"/>
                    <a:pt x="0" y="1338001"/>
                    <a:pt x="0" y="1325629"/>
                  </a:cubicBezTo>
                  <a:lnTo>
                    <a:pt x="0" y="22400"/>
                  </a:lnTo>
                  <a:cubicBezTo>
                    <a:pt x="0" y="10029"/>
                    <a:pt x="10029" y="0"/>
                    <a:pt x="22400" y="0"/>
                  </a:cubicBezTo>
                  <a:close/>
                </a:path>
              </a:pathLst>
            </a:custGeom>
            <a:solidFill>
              <a:srgbClr val="FFE2F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3181714" cy="1433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47030"/>
            <a:ext cx="10489736" cy="1038063"/>
            <a:chOff x="0" y="0"/>
            <a:chExt cx="2762729" cy="2733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62729" cy="273399"/>
            </a:xfrm>
            <a:custGeom>
              <a:avLst/>
              <a:gdLst/>
              <a:ahLst/>
              <a:cxnLst/>
              <a:rect r="r" b="b" t="t" l="l"/>
              <a:pathLst>
                <a:path h="273399" w="2762729">
                  <a:moveTo>
                    <a:pt x="0" y="0"/>
                  </a:moveTo>
                  <a:lnTo>
                    <a:pt x="2762729" y="0"/>
                  </a:lnTo>
                  <a:lnTo>
                    <a:pt x="2762729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2762729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45335" y="221415"/>
            <a:ext cx="10144402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sz="459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AD SPEND SEASONALITY - DIGITAL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98958" y="7206106"/>
            <a:ext cx="8779890" cy="522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0"/>
              </a:lnSpc>
              <a:spcBef>
                <a:spcPct val="0"/>
              </a:spcBef>
            </a:pPr>
            <a:r>
              <a:rPr lang="en-US" b="true" sz="2686">
                <a:solidFill>
                  <a:srgbClr val="DD0204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Seasonality - Digital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567134" y="1482297"/>
            <a:ext cx="11566310" cy="6614512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5" id="15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8" id="18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4052314" y="8939530"/>
            <a:ext cx="2362349" cy="31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Time Period: FY 24'-25'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76554" y="2031357"/>
            <a:ext cx="13824698" cy="5857253"/>
            <a:chOff x="0" y="0"/>
            <a:chExt cx="3181714" cy="13480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81714" cy="1348030"/>
            </a:xfrm>
            <a:custGeom>
              <a:avLst/>
              <a:gdLst/>
              <a:ahLst/>
              <a:cxnLst/>
              <a:rect r="r" b="b" t="t" l="l"/>
              <a:pathLst>
                <a:path h="1348030" w="3181714">
                  <a:moveTo>
                    <a:pt x="22400" y="0"/>
                  </a:moveTo>
                  <a:lnTo>
                    <a:pt x="3159314" y="0"/>
                  </a:lnTo>
                  <a:cubicBezTo>
                    <a:pt x="3165254" y="0"/>
                    <a:pt x="3170952" y="2360"/>
                    <a:pt x="3175153" y="6561"/>
                  </a:cubicBezTo>
                  <a:cubicBezTo>
                    <a:pt x="3179354" y="10762"/>
                    <a:pt x="3181714" y="16459"/>
                    <a:pt x="3181714" y="22400"/>
                  </a:cubicBezTo>
                  <a:lnTo>
                    <a:pt x="3181714" y="1325629"/>
                  </a:lnTo>
                  <a:cubicBezTo>
                    <a:pt x="3181714" y="1338001"/>
                    <a:pt x="3171685" y="1348030"/>
                    <a:pt x="3159314" y="1348030"/>
                  </a:cubicBezTo>
                  <a:lnTo>
                    <a:pt x="22400" y="1348030"/>
                  </a:lnTo>
                  <a:cubicBezTo>
                    <a:pt x="10029" y="1348030"/>
                    <a:pt x="0" y="1338001"/>
                    <a:pt x="0" y="1325629"/>
                  </a:cubicBezTo>
                  <a:lnTo>
                    <a:pt x="0" y="22400"/>
                  </a:lnTo>
                  <a:cubicBezTo>
                    <a:pt x="0" y="10029"/>
                    <a:pt x="10029" y="0"/>
                    <a:pt x="22400" y="0"/>
                  </a:cubicBezTo>
                  <a:close/>
                </a:path>
              </a:pathLst>
            </a:custGeom>
            <a:solidFill>
              <a:srgbClr val="FFE2F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3181714" cy="1433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47030"/>
            <a:ext cx="9022834" cy="1038063"/>
            <a:chOff x="0" y="0"/>
            <a:chExt cx="2376384" cy="2733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76384" cy="273399"/>
            </a:xfrm>
            <a:custGeom>
              <a:avLst/>
              <a:gdLst/>
              <a:ahLst/>
              <a:cxnLst/>
              <a:rect r="r" b="b" t="t" l="l"/>
              <a:pathLst>
                <a:path h="273399" w="2376384">
                  <a:moveTo>
                    <a:pt x="0" y="0"/>
                  </a:moveTo>
                  <a:lnTo>
                    <a:pt x="2376384" y="0"/>
                  </a:lnTo>
                  <a:lnTo>
                    <a:pt x="2376384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2376384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45335" y="221415"/>
            <a:ext cx="8208539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sz="459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AD SPEND SEASONALITY - TV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98958" y="7206106"/>
            <a:ext cx="8779890" cy="522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0"/>
              </a:lnSpc>
              <a:spcBef>
                <a:spcPct val="0"/>
              </a:spcBef>
            </a:pPr>
            <a:r>
              <a:rPr lang="en-US" b="true" sz="2686">
                <a:solidFill>
                  <a:srgbClr val="DD0204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Seasonality - TV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567134" y="1482297"/>
            <a:ext cx="11566310" cy="6614512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5" id="15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8" id="18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4052314" y="8939530"/>
            <a:ext cx="2362349" cy="31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Time Period: FY 24'-25'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76554" y="2031357"/>
            <a:ext cx="13824698" cy="5857253"/>
            <a:chOff x="0" y="0"/>
            <a:chExt cx="3181714" cy="13480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81714" cy="1348030"/>
            </a:xfrm>
            <a:custGeom>
              <a:avLst/>
              <a:gdLst/>
              <a:ahLst/>
              <a:cxnLst/>
              <a:rect r="r" b="b" t="t" l="l"/>
              <a:pathLst>
                <a:path h="1348030" w="3181714">
                  <a:moveTo>
                    <a:pt x="22400" y="0"/>
                  </a:moveTo>
                  <a:lnTo>
                    <a:pt x="3159314" y="0"/>
                  </a:lnTo>
                  <a:cubicBezTo>
                    <a:pt x="3165254" y="0"/>
                    <a:pt x="3170952" y="2360"/>
                    <a:pt x="3175153" y="6561"/>
                  </a:cubicBezTo>
                  <a:cubicBezTo>
                    <a:pt x="3179354" y="10762"/>
                    <a:pt x="3181714" y="16459"/>
                    <a:pt x="3181714" y="22400"/>
                  </a:cubicBezTo>
                  <a:lnTo>
                    <a:pt x="3181714" y="1325629"/>
                  </a:lnTo>
                  <a:cubicBezTo>
                    <a:pt x="3181714" y="1338001"/>
                    <a:pt x="3171685" y="1348030"/>
                    <a:pt x="3159314" y="1348030"/>
                  </a:cubicBezTo>
                  <a:lnTo>
                    <a:pt x="22400" y="1348030"/>
                  </a:lnTo>
                  <a:cubicBezTo>
                    <a:pt x="10029" y="1348030"/>
                    <a:pt x="0" y="1338001"/>
                    <a:pt x="0" y="1325629"/>
                  </a:cubicBezTo>
                  <a:lnTo>
                    <a:pt x="0" y="22400"/>
                  </a:lnTo>
                  <a:cubicBezTo>
                    <a:pt x="0" y="10029"/>
                    <a:pt x="10029" y="0"/>
                    <a:pt x="22400" y="0"/>
                  </a:cubicBezTo>
                  <a:close/>
                </a:path>
              </a:pathLst>
            </a:custGeom>
            <a:solidFill>
              <a:srgbClr val="FFE2F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3181714" cy="1433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47030"/>
            <a:ext cx="9734923" cy="1038063"/>
            <a:chOff x="0" y="0"/>
            <a:chExt cx="2563930" cy="2733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63930" cy="273399"/>
            </a:xfrm>
            <a:custGeom>
              <a:avLst/>
              <a:gdLst/>
              <a:ahLst/>
              <a:cxnLst/>
              <a:rect r="r" b="b" t="t" l="l"/>
              <a:pathLst>
                <a:path h="273399" w="2563930">
                  <a:moveTo>
                    <a:pt x="0" y="0"/>
                  </a:moveTo>
                  <a:lnTo>
                    <a:pt x="2563930" y="0"/>
                  </a:lnTo>
                  <a:lnTo>
                    <a:pt x="2563930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2563930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45335" y="221415"/>
            <a:ext cx="9389588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sz="459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AD SPEND SEASONALITY - PRINT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98958" y="7206106"/>
            <a:ext cx="8779890" cy="522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0"/>
              </a:lnSpc>
              <a:spcBef>
                <a:spcPct val="0"/>
              </a:spcBef>
            </a:pPr>
            <a:r>
              <a:rPr lang="en-US" b="true" sz="2686">
                <a:solidFill>
                  <a:srgbClr val="DD0204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Seasonality - Print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567134" y="1482297"/>
            <a:ext cx="11566310" cy="6614512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5" id="15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8" id="18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4052090" y="8939530"/>
            <a:ext cx="2362795" cy="31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Time Period: FY 24'-25'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76554" y="2031357"/>
            <a:ext cx="13824698" cy="5857253"/>
            <a:chOff x="0" y="0"/>
            <a:chExt cx="3181714" cy="13480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81714" cy="1348030"/>
            </a:xfrm>
            <a:custGeom>
              <a:avLst/>
              <a:gdLst/>
              <a:ahLst/>
              <a:cxnLst/>
              <a:rect r="r" b="b" t="t" l="l"/>
              <a:pathLst>
                <a:path h="1348030" w="3181714">
                  <a:moveTo>
                    <a:pt x="22400" y="0"/>
                  </a:moveTo>
                  <a:lnTo>
                    <a:pt x="3159314" y="0"/>
                  </a:lnTo>
                  <a:cubicBezTo>
                    <a:pt x="3165254" y="0"/>
                    <a:pt x="3170952" y="2360"/>
                    <a:pt x="3175153" y="6561"/>
                  </a:cubicBezTo>
                  <a:cubicBezTo>
                    <a:pt x="3179354" y="10762"/>
                    <a:pt x="3181714" y="16459"/>
                    <a:pt x="3181714" y="22400"/>
                  </a:cubicBezTo>
                  <a:lnTo>
                    <a:pt x="3181714" y="1325629"/>
                  </a:lnTo>
                  <a:cubicBezTo>
                    <a:pt x="3181714" y="1338001"/>
                    <a:pt x="3171685" y="1348030"/>
                    <a:pt x="3159314" y="1348030"/>
                  </a:cubicBezTo>
                  <a:lnTo>
                    <a:pt x="22400" y="1348030"/>
                  </a:lnTo>
                  <a:cubicBezTo>
                    <a:pt x="10029" y="1348030"/>
                    <a:pt x="0" y="1338001"/>
                    <a:pt x="0" y="1325629"/>
                  </a:cubicBezTo>
                  <a:lnTo>
                    <a:pt x="0" y="22400"/>
                  </a:lnTo>
                  <a:cubicBezTo>
                    <a:pt x="0" y="10029"/>
                    <a:pt x="10029" y="0"/>
                    <a:pt x="22400" y="0"/>
                  </a:cubicBezTo>
                  <a:close/>
                </a:path>
              </a:pathLst>
            </a:custGeom>
            <a:solidFill>
              <a:srgbClr val="FFE2F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3181714" cy="1433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47030"/>
            <a:ext cx="9734923" cy="1038063"/>
            <a:chOff x="0" y="0"/>
            <a:chExt cx="2563930" cy="2733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63930" cy="273399"/>
            </a:xfrm>
            <a:custGeom>
              <a:avLst/>
              <a:gdLst/>
              <a:ahLst/>
              <a:cxnLst/>
              <a:rect r="r" b="b" t="t" l="l"/>
              <a:pathLst>
                <a:path h="273399" w="2563930">
                  <a:moveTo>
                    <a:pt x="0" y="0"/>
                  </a:moveTo>
                  <a:lnTo>
                    <a:pt x="2563930" y="0"/>
                  </a:lnTo>
                  <a:lnTo>
                    <a:pt x="2563930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2563930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45335" y="221415"/>
            <a:ext cx="9389588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sz="459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AD SPEND SEASONALITY - RADIO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98958" y="7206106"/>
            <a:ext cx="8779890" cy="522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0"/>
              </a:lnSpc>
              <a:spcBef>
                <a:spcPct val="0"/>
              </a:spcBef>
            </a:pPr>
            <a:r>
              <a:rPr lang="en-US" b="true" sz="2686">
                <a:solidFill>
                  <a:srgbClr val="DD0204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Seasonality - Radio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567134" y="1482297"/>
            <a:ext cx="11566310" cy="6614512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5" id="15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8" id="18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4052090" y="8939530"/>
            <a:ext cx="2362795" cy="31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Time Period: FY 24'-25'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76554" y="2031357"/>
            <a:ext cx="13824698" cy="5857253"/>
            <a:chOff x="0" y="0"/>
            <a:chExt cx="3181714" cy="13480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81714" cy="1348030"/>
            </a:xfrm>
            <a:custGeom>
              <a:avLst/>
              <a:gdLst/>
              <a:ahLst/>
              <a:cxnLst/>
              <a:rect r="r" b="b" t="t" l="l"/>
              <a:pathLst>
                <a:path h="1348030" w="3181714">
                  <a:moveTo>
                    <a:pt x="22400" y="0"/>
                  </a:moveTo>
                  <a:lnTo>
                    <a:pt x="3159314" y="0"/>
                  </a:lnTo>
                  <a:cubicBezTo>
                    <a:pt x="3165254" y="0"/>
                    <a:pt x="3170952" y="2360"/>
                    <a:pt x="3175153" y="6561"/>
                  </a:cubicBezTo>
                  <a:cubicBezTo>
                    <a:pt x="3179354" y="10762"/>
                    <a:pt x="3181714" y="16459"/>
                    <a:pt x="3181714" y="22400"/>
                  </a:cubicBezTo>
                  <a:lnTo>
                    <a:pt x="3181714" y="1325629"/>
                  </a:lnTo>
                  <a:cubicBezTo>
                    <a:pt x="3181714" y="1338001"/>
                    <a:pt x="3171685" y="1348030"/>
                    <a:pt x="3159314" y="1348030"/>
                  </a:cubicBezTo>
                  <a:lnTo>
                    <a:pt x="22400" y="1348030"/>
                  </a:lnTo>
                  <a:cubicBezTo>
                    <a:pt x="10029" y="1348030"/>
                    <a:pt x="0" y="1338001"/>
                    <a:pt x="0" y="1325629"/>
                  </a:cubicBezTo>
                  <a:lnTo>
                    <a:pt x="0" y="22400"/>
                  </a:lnTo>
                  <a:cubicBezTo>
                    <a:pt x="0" y="10029"/>
                    <a:pt x="10029" y="0"/>
                    <a:pt x="22400" y="0"/>
                  </a:cubicBezTo>
                  <a:close/>
                </a:path>
              </a:pathLst>
            </a:custGeom>
            <a:solidFill>
              <a:srgbClr val="FFE2F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3181714" cy="1433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47030"/>
            <a:ext cx="10680344" cy="1038063"/>
            <a:chOff x="0" y="0"/>
            <a:chExt cx="2812930" cy="2733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12930" cy="273399"/>
            </a:xfrm>
            <a:custGeom>
              <a:avLst/>
              <a:gdLst/>
              <a:ahLst/>
              <a:cxnLst/>
              <a:rect r="r" b="b" t="t" l="l"/>
              <a:pathLst>
                <a:path h="273399" w="2812930">
                  <a:moveTo>
                    <a:pt x="0" y="0"/>
                  </a:moveTo>
                  <a:lnTo>
                    <a:pt x="2812930" y="0"/>
                  </a:lnTo>
                  <a:lnTo>
                    <a:pt x="2812930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2812930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45335" y="221415"/>
            <a:ext cx="10109910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sz="459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AD SPEND SEASONALITY - OUTDOOR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98958" y="7206106"/>
            <a:ext cx="8779890" cy="522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0"/>
              </a:lnSpc>
              <a:spcBef>
                <a:spcPct val="0"/>
              </a:spcBef>
            </a:pPr>
            <a:r>
              <a:rPr lang="en-US" b="true" sz="2686">
                <a:solidFill>
                  <a:srgbClr val="DD0204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Seasonality - Outdoor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567134" y="1482297"/>
            <a:ext cx="11566310" cy="6614512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5" id="15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8" id="18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4052090" y="8939530"/>
            <a:ext cx="2362795" cy="31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Time Period: FY 24'-25'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76554" y="2031357"/>
            <a:ext cx="13824698" cy="5857253"/>
            <a:chOff x="0" y="0"/>
            <a:chExt cx="3181714" cy="13480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81714" cy="1348030"/>
            </a:xfrm>
            <a:custGeom>
              <a:avLst/>
              <a:gdLst/>
              <a:ahLst/>
              <a:cxnLst/>
              <a:rect r="r" b="b" t="t" l="l"/>
              <a:pathLst>
                <a:path h="1348030" w="3181714">
                  <a:moveTo>
                    <a:pt x="22400" y="0"/>
                  </a:moveTo>
                  <a:lnTo>
                    <a:pt x="3159314" y="0"/>
                  </a:lnTo>
                  <a:cubicBezTo>
                    <a:pt x="3165254" y="0"/>
                    <a:pt x="3170952" y="2360"/>
                    <a:pt x="3175153" y="6561"/>
                  </a:cubicBezTo>
                  <a:cubicBezTo>
                    <a:pt x="3179354" y="10762"/>
                    <a:pt x="3181714" y="16459"/>
                    <a:pt x="3181714" y="22400"/>
                  </a:cubicBezTo>
                  <a:lnTo>
                    <a:pt x="3181714" y="1325629"/>
                  </a:lnTo>
                  <a:cubicBezTo>
                    <a:pt x="3181714" y="1338001"/>
                    <a:pt x="3171685" y="1348030"/>
                    <a:pt x="3159314" y="1348030"/>
                  </a:cubicBezTo>
                  <a:lnTo>
                    <a:pt x="22400" y="1348030"/>
                  </a:lnTo>
                  <a:cubicBezTo>
                    <a:pt x="10029" y="1348030"/>
                    <a:pt x="0" y="1338001"/>
                    <a:pt x="0" y="1325629"/>
                  </a:cubicBezTo>
                  <a:lnTo>
                    <a:pt x="0" y="22400"/>
                  </a:lnTo>
                  <a:cubicBezTo>
                    <a:pt x="0" y="10029"/>
                    <a:pt x="10029" y="0"/>
                    <a:pt x="22400" y="0"/>
                  </a:cubicBezTo>
                  <a:close/>
                </a:path>
              </a:pathLst>
            </a:custGeom>
            <a:solidFill>
              <a:srgbClr val="FFE2F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3181714" cy="1433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47030"/>
            <a:ext cx="11805846" cy="1038063"/>
            <a:chOff x="0" y="0"/>
            <a:chExt cx="3109359" cy="2733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09359" cy="273399"/>
            </a:xfrm>
            <a:custGeom>
              <a:avLst/>
              <a:gdLst/>
              <a:ahLst/>
              <a:cxnLst/>
              <a:rect r="r" b="b" t="t" l="l"/>
              <a:pathLst>
                <a:path h="273399" w="3109359">
                  <a:moveTo>
                    <a:pt x="0" y="0"/>
                  </a:moveTo>
                  <a:lnTo>
                    <a:pt x="3109359" y="0"/>
                  </a:lnTo>
                  <a:lnTo>
                    <a:pt x="3109359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3109359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45335" y="221415"/>
            <a:ext cx="10987801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sz="459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AD SPEND SEASONALITY - ALL VERTICAL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98958" y="7206106"/>
            <a:ext cx="8779890" cy="522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0"/>
              </a:lnSpc>
              <a:spcBef>
                <a:spcPct val="0"/>
              </a:spcBef>
            </a:pPr>
            <a:r>
              <a:rPr lang="en-US" b="true" sz="2686">
                <a:solidFill>
                  <a:srgbClr val="DD0204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Seasonality - All Vertical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576659" y="1482297"/>
            <a:ext cx="11566310" cy="6614512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5" id="15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8" id="18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569120" y="1386625"/>
            <a:ext cx="9261474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000000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Highest Spend - month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052090" y="8939530"/>
            <a:ext cx="2362795" cy="31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Time Period: FY 24'-25'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-898001" y="4345766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10290346" y="0"/>
                </a:moveTo>
                <a:lnTo>
                  <a:pt x="0" y="0"/>
                </a:lnTo>
                <a:lnTo>
                  <a:pt x="0" y="10287000"/>
                </a:lnTo>
                <a:lnTo>
                  <a:pt x="10290346" y="10287000"/>
                </a:lnTo>
                <a:lnTo>
                  <a:pt x="10290346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 flipV="true">
            <a:off x="6298312" y="4084489"/>
            <a:ext cx="0" cy="1719340"/>
          </a:xfrm>
          <a:prstGeom prst="line">
            <a:avLst/>
          </a:prstGeom>
          <a:ln cap="flat" w="38100">
            <a:solidFill>
              <a:srgbClr val="E6E6E6">
                <a:alpha val="35686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 flipV="true">
            <a:off x="6318010" y="6555475"/>
            <a:ext cx="0" cy="1719340"/>
          </a:xfrm>
          <a:prstGeom prst="line">
            <a:avLst/>
          </a:prstGeom>
          <a:ln cap="flat" w="38100">
            <a:solidFill>
              <a:srgbClr val="E6E6E6">
                <a:alpha val="35686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11912564" y="4078077"/>
            <a:ext cx="0" cy="1719340"/>
          </a:xfrm>
          <a:prstGeom prst="line">
            <a:avLst/>
          </a:prstGeom>
          <a:ln cap="flat" w="38100">
            <a:solidFill>
              <a:srgbClr val="E6E6E6">
                <a:alpha val="35686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 flipV="true">
            <a:off x="11932262" y="6549064"/>
            <a:ext cx="0" cy="1719340"/>
          </a:xfrm>
          <a:prstGeom prst="line">
            <a:avLst/>
          </a:prstGeom>
          <a:ln cap="flat" w="38100">
            <a:solidFill>
              <a:srgbClr val="E6E6E6">
                <a:alpha val="35686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3242946" y="3898311"/>
            <a:ext cx="506479" cy="1094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b="true" sz="5600">
                <a:solidFill>
                  <a:srgbClr val="510C3C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92288" y="6307825"/>
            <a:ext cx="3330648" cy="1094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b="true" sz="5600">
                <a:solidFill>
                  <a:srgbClr val="510C3C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50,000+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01908" y="6307825"/>
            <a:ext cx="4052941" cy="1094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b="true" sz="5600">
                <a:solidFill>
                  <a:srgbClr val="510C3C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3,00,000+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62108" y="6307825"/>
            <a:ext cx="4066483" cy="1094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b="true" sz="5600">
                <a:solidFill>
                  <a:srgbClr val="510C3C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5,00,000+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38873" y="3898311"/>
            <a:ext cx="1979011" cy="1094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b="true" sz="5600">
                <a:solidFill>
                  <a:srgbClr val="510C3C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100+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399947" y="3898311"/>
            <a:ext cx="2790806" cy="1094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b="true" sz="5600">
                <a:solidFill>
                  <a:srgbClr val="510C3C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5,000+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85509" y="5028933"/>
            <a:ext cx="3621353" cy="400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7"/>
              </a:lnSpc>
            </a:pPr>
            <a:r>
              <a:rPr lang="en-US" sz="234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Verticals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17702" y="4989931"/>
            <a:ext cx="3621353" cy="813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7"/>
              </a:lnSpc>
            </a:pPr>
            <a:r>
              <a:rPr lang="en-US" sz="234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Qualified Team Members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94198" y="5028933"/>
            <a:ext cx="3621353" cy="400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7"/>
              </a:lnSpc>
            </a:pPr>
            <a:r>
              <a:rPr lang="en-US" sz="234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Satisfied Clients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01306" y="7454507"/>
            <a:ext cx="3621353" cy="400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7"/>
              </a:lnSpc>
            </a:pPr>
            <a:r>
              <a:rPr lang="en-US" sz="234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Vendor Tie-Ups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217702" y="7454507"/>
            <a:ext cx="3621353" cy="400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7"/>
              </a:lnSpc>
            </a:pPr>
            <a:r>
              <a:rPr lang="en-US" sz="234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Successful Campaigns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76739" y="7454507"/>
            <a:ext cx="3621353" cy="400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7"/>
              </a:lnSpc>
            </a:pPr>
            <a:r>
              <a:rPr lang="en-US" sz="234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Media Options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19259" y="2086664"/>
            <a:ext cx="15475583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4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India's leading </a:t>
            </a:r>
            <a:r>
              <a:rPr lang="en-US" sz="3000" spc="48" b="true">
                <a:solidFill>
                  <a:srgbClr val="E2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platform for media discovery, planning, and execution</a:t>
            </a:r>
            <a:r>
              <a:rPr lang="en-US" sz="3000" spc="4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for the </a:t>
            </a:r>
            <a:r>
              <a:rPr lang="en-US" sz="3000" spc="48" b="true">
                <a:solidFill>
                  <a:srgbClr val="E2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14+ years</a:t>
            </a:r>
            <a:r>
              <a:rPr lang="en-US" sz="3000" spc="4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driving superior brand visibility and results.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21" id="21"/>
          <p:cNvSpPr/>
          <p:nvPr/>
        </p:nvSpPr>
        <p:spPr>
          <a:xfrm>
            <a:off x="-144863" y="47030"/>
            <a:ext cx="19732343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23" id="23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26" id="26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7" id="27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76554" y="2031357"/>
            <a:ext cx="13824698" cy="5857253"/>
            <a:chOff x="0" y="0"/>
            <a:chExt cx="3181714" cy="13480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81714" cy="1348030"/>
            </a:xfrm>
            <a:custGeom>
              <a:avLst/>
              <a:gdLst/>
              <a:ahLst/>
              <a:cxnLst/>
              <a:rect r="r" b="b" t="t" l="l"/>
              <a:pathLst>
                <a:path h="1348030" w="3181714">
                  <a:moveTo>
                    <a:pt x="22400" y="0"/>
                  </a:moveTo>
                  <a:lnTo>
                    <a:pt x="3159314" y="0"/>
                  </a:lnTo>
                  <a:cubicBezTo>
                    <a:pt x="3165254" y="0"/>
                    <a:pt x="3170952" y="2360"/>
                    <a:pt x="3175153" y="6561"/>
                  </a:cubicBezTo>
                  <a:cubicBezTo>
                    <a:pt x="3179354" y="10762"/>
                    <a:pt x="3181714" y="16459"/>
                    <a:pt x="3181714" y="22400"/>
                  </a:cubicBezTo>
                  <a:lnTo>
                    <a:pt x="3181714" y="1325629"/>
                  </a:lnTo>
                  <a:cubicBezTo>
                    <a:pt x="3181714" y="1338001"/>
                    <a:pt x="3171685" y="1348030"/>
                    <a:pt x="3159314" y="1348030"/>
                  </a:cubicBezTo>
                  <a:lnTo>
                    <a:pt x="22400" y="1348030"/>
                  </a:lnTo>
                  <a:cubicBezTo>
                    <a:pt x="10029" y="1348030"/>
                    <a:pt x="0" y="1338001"/>
                    <a:pt x="0" y="1325629"/>
                  </a:cubicBezTo>
                  <a:lnTo>
                    <a:pt x="0" y="22400"/>
                  </a:lnTo>
                  <a:cubicBezTo>
                    <a:pt x="0" y="10029"/>
                    <a:pt x="10029" y="0"/>
                    <a:pt x="22400" y="0"/>
                  </a:cubicBezTo>
                  <a:close/>
                </a:path>
              </a:pathLst>
            </a:custGeom>
            <a:solidFill>
              <a:srgbClr val="FFE2F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3181714" cy="1433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47030"/>
            <a:ext cx="7461409" cy="1038063"/>
            <a:chOff x="0" y="0"/>
            <a:chExt cx="1965145" cy="2733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65145" cy="273399"/>
            </a:xfrm>
            <a:custGeom>
              <a:avLst/>
              <a:gdLst/>
              <a:ahLst/>
              <a:cxnLst/>
              <a:rect r="r" b="b" t="t" l="l"/>
              <a:pathLst>
                <a:path h="273399" w="1965145">
                  <a:moveTo>
                    <a:pt x="0" y="0"/>
                  </a:moveTo>
                  <a:lnTo>
                    <a:pt x="1965145" y="0"/>
                  </a:lnTo>
                  <a:lnTo>
                    <a:pt x="1965145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1965145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83435" y="221415"/>
            <a:ext cx="7116074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sz="459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AD SPEND SEASONALITY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98958" y="7206106"/>
            <a:ext cx="8779890" cy="522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0"/>
              </a:lnSpc>
              <a:spcBef>
                <a:spcPct val="0"/>
              </a:spcBef>
            </a:pPr>
            <a:r>
              <a:rPr lang="en-US" b="true" sz="2686">
                <a:solidFill>
                  <a:srgbClr val="DD0204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Seasonality Trend Analysis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4" id="14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7" id="17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8" id="18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569120" y="1386625"/>
            <a:ext cx="9261474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000000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Highest Spend - month 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31589" y="1143395"/>
            <a:ext cx="15156041" cy="7304997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4052314" y="8939530"/>
            <a:ext cx="2362349" cy="31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Time Period: FY 24'-25'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185411" y="1681900"/>
            <a:ext cx="11917177" cy="5943392"/>
            <a:chOff x="0" y="0"/>
            <a:chExt cx="3138680" cy="15653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38681" cy="1565338"/>
            </a:xfrm>
            <a:custGeom>
              <a:avLst/>
              <a:gdLst/>
              <a:ahLst/>
              <a:cxnLst/>
              <a:rect r="r" b="b" t="t" l="l"/>
              <a:pathLst>
                <a:path h="1565338" w="3138681">
                  <a:moveTo>
                    <a:pt x="25986" y="0"/>
                  </a:moveTo>
                  <a:lnTo>
                    <a:pt x="3112695" y="0"/>
                  </a:lnTo>
                  <a:cubicBezTo>
                    <a:pt x="3127046" y="0"/>
                    <a:pt x="3138681" y="11634"/>
                    <a:pt x="3138681" y="25986"/>
                  </a:cubicBezTo>
                  <a:lnTo>
                    <a:pt x="3138681" y="1539352"/>
                  </a:lnTo>
                  <a:cubicBezTo>
                    <a:pt x="3138681" y="1553704"/>
                    <a:pt x="3127046" y="1565338"/>
                    <a:pt x="3112695" y="1565338"/>
                  </a:cubicBezTo>
                  <a:lnTo>
                    <a:pt x="25986" y="1565338"/>
                  </a:lnTo>
                  <a:cubicBezTo>
                    <a:pt x="11634" y="1565338"/>
                    <a:pt x="0" y="1553704"/>
                    <a:pt x="0" y="1539352"/>
                  </a:cubicBezTo>
                  <a:lnTo>
                    <a:pt x="0" y="25986"/>
                  </a:lnTo>
                  <a:cubicBezTo>
                    <a:pt x="0" y="11634"/>
                    <a:pt x="11634" y="0"/>
                    <a:pt x="25986" y="0"/>
                  </a:cubicBezTo>
                  <a:close/>
                </a:path>
              </a:pathLst>
            </a:custGeom>
            <a:solidFill>
              <a:srgbClr val="FFE2F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3138680" cy="1651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47030"/>
            <a:ext cx="7590807" cy="1038063"/>
            <a:chOff x="0" y="0"/>
            <a:chExt cx="1999225" cy="2733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99225" cy="273399"/>
            </a:xfrm>
            <a:custGeom>
              <a:avLst/>
              <a:gdLst/>
              <a:ahLst/>
              <a:cxnLst/>
              <a:rect r="r" b="b" t="t" l="l"/>
              <a:pathLst>
                <a:path h="273399" w="1999225">
                  <a:moveTo>
                    <a:pt x="0" y="0"/>
                  </a:moveTo>
                  <a:lnTo>
                    <a:pt x="1999225" y="0"/>
                  </a:lnTo>
                  <a:lnTo>
                    <a:pt x="1999225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1999225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750046" y="1244786"/>
            <a:ext cx="6787907" cy="6368212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7085708" y="6999714"/>
            <a:ext cx="4347299" cy="397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8"/>
              </a:lnSpc>
              <a:spcBef>
                <a:spcPct val="0"/>
              </a:spcBef>
            </a:pPr>
            <a:r>
              <a:rPr lang="en-US" sz="2342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Share of Voice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4" id="14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7" id="17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8" id="18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345335" y="221415"/>
            <a:ext cx="6902956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sz="459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COMPETITOR SNAPSHOT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052090" y="8939530"/>
            <a:ext cx="2362795" cy="31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Time Period: FY 24'-25'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0927" y="2269894"/>
            <a:ext cx="4855036" cy="5372746"/>
            <a:chOff x="0" y="0"/>
            <a:chExt cx="1582689" cy="17514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82689" cy="1751456"/>
            </a:xfrm>
            <a:custGeom>
              <a:avLst/>
              <a:gdLst/>
              <a:ahLst/>
              <a:cxnLst/>
              <a:rect r="r" b="b" t="t" l="l"/>
              <a:pathLst>
                <a:path h="1751456" w="1582689">
                  <a:moveTo>
                    <a:pt x="63785" y="0"/>
                  </a:moveTo>
                  <a:lnTo>
                    <a:pt x="1518904" y="0"/>
                  </a:lnTo>
                  <a:cubicBezTo>
                    <a:pt x="1535821" y="0"/>
                    <a:pt x="1552045" y="6720"/>
                    <a:pt x="1564006" y="18682"/>
                  </a:cubicBezTo>
                  <a:cubicBezTo>
                    <a:pt x="1575968" y="30644"/>
                    <a:pt x="1582689" y="46868"/>
                    <a:pt x="1582689" y="63785"/>
                  </a:cubicBezTo>
                  <a:lnTo>
                    <a:pt x="1582689" y="1687672"/>
                  </a:lnTo>
                  <a:cubicBezTo>
                    <a:pt x="1582689" y="1704588"/>
                    <a:pt x="1575968" y="1720812"/>
                    <a:pt x="1564006" y="1732774"/>
                  </a:cubicBezTo>
                  <a:cubicBezTo>
                    <a:pt x="1552045" y="1744736"/>
                    <a:pt x="1535821" y="1751456"/>
                    <a:pt x="1518904" y="1751456"/>
                  </a:cubicBezTo>
                  <a:lnTo>
                    <a:pt x="63785" y="1751456"/>
                  </a:lnTo>
                  <a:cubicBezTo>
                    <a:pt x="46868" y="1751456"/>
                    <a:pt x="30644" y="1744736"/>
                    <a:pt x="18682" y="1732774"/>
                  </a:cubicBezTo>
                  <a:cubicBezTo>
                    <a:pt x="6720" y="1720812"/>
                    <a:pt x="0" y="1704588"/>
                    <a:pt x="0" y="1687672"/>
                  </a:cubicBezTo>
                  <a:lnTo>
                    <a:pt x="0" y="63785"/>
                  </a:lnTo>
                  <a:cubicBezTo>
                    <a:pt x="0" y="46868"/>
                    <a:pt x="6720" y="30644"/>
                    <a:pt x="18682" y="18682"/>
                  </a:cubicBezTo>
                  <a:cubicBezTo>
                    <a:pt x="30644" y="6720"/>
                    <a:pt x="46868" y="0"/>
                    <a:pt x="63785" y="0"/>
                  </a:cubicBezTo>
                  <a:close/>
                </a:path>
              </a:pathLst>
            </a:custGeom>
            <a:solidFill>
              <a:srgbClr val="FFE2F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1582689" cy="1837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47030"/>
            <a:ext cx="7590807" cy="1038063"/>
            <a:chOff x="0" y="0"/>
            <a:chExt cx="1999225" cy="2733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99225" cy="273399"/>
            </a:xfrm>
            <a:custGeom>
              <a:avLst/>
              <a:gdLst/>
              <a:ahLst/>
              <a:cxnLst/>
              <a:rect r="r" b="b" t="t" l="l"/>
              <a:pathLst>
                <a:path h="273399" w="1999225">
                  <a:moveTo>
                    <a:pt x="0" y="0"/>
                  </a:moveTo>
                  <a:lnTo>
                    <a:pt x="1999225" y="0"/>
                  </a:lnTo>
                  <a:lnTo>
                    <a:pt x="1999225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1999225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45335" y="221415"/>
            <a:ext cx="8163518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sz="459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COMPETITOR SNAPSHOT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87415" y="6813654"/>
            <a:ext cx="2465400" cy="585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Brands Spend Seasonality (FY 24'-25')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78809" y="2320369"/>
            <a:ext cx="5282611" cy="4717245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4052090" y="8939530"/>
            <a:ext cx="2362795" cy="31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Time Period: FY 24'-25'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687595" y="2269894"/>
            <a:ext cx="4855036" cy="5372746"/>
            <a:chOff x="0" y="0"/>
            <a:chExt cx="1582689" cy="175145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82689" cy="1751456"/>
            </a:xfrm>
            <a:custGeom>
              <a:avLst/>
              <a:gdLst/>
              <a:ahLst/>
              <a:cxnLst/>
              <a:rect r="r" b="b" t="t" l="l"/>
              <a:pathLst>
                <a:path h="1751456" w="1582689">
                  <a:moveTo>
                    <a:pt x="63785" y="0"/>
                  </a:moveTo>
                  <a:lnTo>
                    <a:pt x="1518904" y="0"/>
                  </a:lnTo>
                  <a:cubicBezTo>
                    <a:pt x="1535821" y="0"/>
                    <a:pt x="1552045" y="6720"/>
                    <a:pt x="1564006" y="18682"/>
                  </a:cubicBezTo>
                  <a:cubicBezTo>
                    <a:pt x="1575968" y="30644"/>
                    <a:pt x="1582689" y="46868"/>
                    <a:pt x="1582689" y="63785"/>
                  </a:cubicBezTo>
                  <a:lnTo>
                    <a:pt x="1582689" y="1687672"/>
                  </a:lnTo>
                  <a:cubicBezTo>
                    <a:pt x="1582689" y="1704588"/>
                    <a:pt x="1575968" y="1720812"/>
                    <a:pt x="1564006" y="1732774"/>
                  </a:cubicBezTo>
                  <a:cubicBezTo>
                    <a:pt x="1552045" y="1744736"/>
                    <a:pt x="1535821" y="1751456"/>
                    <a:pt x="1518904" y="1751456"/>
                  </a:cubicBezTo>
                  <a:lnTo>
                    <a:pt x="63785" y="1751456"/>
                  </a:lnTo>
                  <a:cubicBezTo>
                    <a:pt x="46868" y="1751456"/>
                    <a:pt x="30644" y="1744736"/>
                    <a:pt x="18682" y="1732774"/>
                  </a:cubicBezTo>
                  <a:cubicBezTo>
                    <a:pt x="6720" y="1720812"/>
                    <a:pt x="0" y="1704588"/>
                    <a:pt x="0" y="1687672"/>
                  </a:cubicBezTo>
                  <a:lnTo>
                    <a:pt x="0" y="63785"/>
                  </a:lnTo>
                  <a:cubicBezTo>
                    <a:pt x="0" y="46868"/>
                    <a:pt x="6720" y="30644"/>
                    <a:pt x="18682" y="18682"/>
                  </a:cubicBezTo>
                  <a:cubicBezTo>
                    <a:pt x="30644" y="6720"/>
                    <a:pt x="46868" y="0"/>
                    <a:pt x="63785" y="0"/>
                  </a:cubicBezTo>
                  <a:close/>
                </a:path>
              </a:pathLst>
            </a:custGeom>
            <a:solidFill>
              <a:srgbClr val="FFE2F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1582689" cy="1837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7960961" y="6806947"/>
            <a:ext cx="2308305" cy="54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b="true" sz="1600">
                <a:solidFill>
                  <a:srgbClr val="E2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160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Brands Spend Seasonality (FY 24'-25')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395477" y="2320369"/>
            <a:ext cx="5282611" cy="4717245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 rot="0">
            <a:off x="12404264" y="2264627"/>
            <a:ext cx="4855036" cy="5372746"/>
            <a:chOff x="0" y="0"/>
            <a:chExt cx="1582689" cy="175145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82689" cy="1751456"/>
            </a:xfrm>
            <a:custGeom>
              <a:avLst/>
              <a:gdLst/>
              <a:ahLst/>
              <a:cxnLst/>
              <a:rect r="r" b="b" t="t" l="l"/>
              <a:pathLst>
                <a:path h="1751456" w="1582689">
                  <a:moveTo>
                    <a:pt x="63785" y="0"/>
                  </a:moveTo>
                  <a:lnTo>
                    <a:pt x="1518904" y="0"/>
                  </a:lnTo>
                  <a:cubicBezTo>
                    <a:pt x="1535821" y="0"/>
                    <a:pt x="1552045" y="6720"/>
                    <a:pt x="1564006" y="18682"/>
                  </a:cubicBezTo>
                  <a:cubicBezTo>
                    <a:pt x="1575968" y="30644"/>
                    <a:pt x="1582689" y="46868"/>
                    <a:pt x="1582689" y="63785"/>
                  </a:cubicBezTo>
                  <a:lnTo>
                    <a:pt x="1582689" y="1687672"/>
                  </a:lnTo>
                  <a:cubicBezTo>
                    <a:pt x="1582689" y="1704588"/>
                    <a:pt x="1575968" y="1720812"/>
                    <a:pt x="1564006" y="1732774"/>
                  </a:cubicBezTo>
                  <a:cubicBezTo>
                    <a:pt x="1552045" y="1744736"/>
                    <a:pt x="1535821" y="1751456"/>
                    <a:pt x="1518904" y="1751456"/>
                  </a:cubicBezTo>
                  <a:lnTo>
                    <a:pt x="63785" y="1751456"/>
                  </a:lnTo>
                  <a:cubicBezTo>
                    <a:pt x="46868" y="1751456"/>
                    <a:pt x="30644" y="1744736"/>
                    <a:pt x="18682" y="1732774"/>
                  </a:cubicBezTo>
                  <a:cubicBezTo>
                    <a:pt x="6720" y="1720812"/>
                    <a:pt x="0" y="1704588"/>
                    <a:pt x="0" y="1687672"/>
                  </a:cubicBezTo>
                  <a:lnTo>
                    <a:pt x="0" y="63785"/>
                  </a:lnTo>
                  <a:cubicBezTo>
                    <a:pt x="0" y="46868"/>
                    <a:pt x="6720" y="30644"/>
                    <a:pt x="18682" y="18682"/>
                  </a:cubicBezTo>
                  <a:cubicBezTo>
                    <a:pt x="30644" y="6720"/>
                    <a:pt x="46868" y="0"/>
                    <a:pt x="63785" y="0"/>
                  </a:cubicBezTo>
                  <a:close/>
                </a:path>
              </a:pathLst>
            </a:custGeom>
            <a:solidFill>
              <a:srgbClr val="FFE2F7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1582689" cy="1837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3843686" y="6806947"/>
            <a:ext cx="2465400" cy="54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Brands Spend Seasonality (FY 24'-25')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154347" y="2318939"/>
            <a:ext cx="5236573" cy="4709572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26" id="26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29" id="29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30" id="30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872636" y="1681900"/>
            <a:ext cx="10833035" cy="6437206"/>
            <a:chOff x="0" y="0"/>
            <a:chExt cx="2853145" cy="169539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53145" cy="1695396"/>
            </a:xfrm>
            <a:custGeom>
              <a:avLst/>
              <a:gdLst/>
              <a:ahLst/>
              <a:cxnLst/>
              <a:rect r="r" b="b" t="t" l="l"/>
              <a:pathLst>
                <a:path h="1695396" w="2853145">
                  <a:moveTo>
                    <a:pt x="28586" y="0"/>
                  </a:moveTo>
                  <a:lnTo>
                    <a:pt x="2824559" y="0"/>
                  </a:lnTo>
                  <a:cubicBezTo>
                    <a:pt x="2840347" y="0"/>
                    <a:pt x="2853145" y="12799"/>
                    <a:pt x="2853145" y="28586"/>
                  </a:cubicBezTo>
                  <a:lnTo>
                    <a:pt x="2853145" y="1666810"/>
                  </a:lnTo>
                  <a:cubicBezTo>
                    <a:pt x="2853145" y="1674391"/>
                    <a:pt x="2850133" y="1681662"/>
                    <a:pt x="2844772" y="1687023"/>
                  </a:cubicBezTo>
                  <a:cubicBezTo>
                    <a:pt x="2839411" y="1692384"/>
                    <a:pt x="2832140" y="1695396"/>
                    <a:pt x="2824559" y="1695396"/>
                  </a:cubicBezTo>
                  <a:lnTo>
                    <a:pt x="28586" y="1695396"/>
                  </a:lnTo>
                  <a:cubicBezTo>
                    <a:pt x="12799" y="1695396"/>
                    <a:pt x="0" y="1682597"/>
                    <a:pt x="0" y="1666810"/>
                  </a:cubicBezTo>
                  <a:lnTo>
                    <a:pt x="0" y="28586"/>
                  </a:lnTo>
                  <a:cubicBezTo>
                    <a:pt x="0" y="12799"/>
                    <a:pt x="12799" y="0"/>
                    <a:pt x="28586" y="0"/>
                  </a:cubicBezTo>
                  <a:close/>
                </a:path>
              </a:pathLst>
            </a:custGeom>
            <a:solidFill>
              <a:srgbClr val="FFE2F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2853145" cy="17811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47030"/>
            <a:ext cx="7590807" cy="1038063"/>
            <a:chOff x="0" y="0"/>
            <a:chExt cx="1999225" cy="2733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99225" cy="273399"/>
            </a:xfrm>
            <a:custGeom>
              <a:avLst/>
              <a:gdLst/>
              <a:ahLst/>
              <a:cxnLst/>
              <a:rect r="r" b="b" t="t" l="l"/>
              <a:pathLst>
                <a:path h="273399" w="1999225">
                  <a:moveTo>
                    <a:pt x="0" y="0"/>
                  </a:moveTo>
                  <a:lnTo>
                    <a:pt x="1999225" y="0"/>
                  </a:lnTo>
                  <a:lnTo>
                    <a:pt x="1999225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1999225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45335" y="221415"/>
            <a:ext cx="8163518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sz="459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COMPETITOR SNAPSHOT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37393" y="1867934"/>
            <a:ext cx="5855471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Brands Share - Media Level 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878630" y="1877513"/>
            <a:ext cx="5561565" cy="6581569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9440074" y="3994909"/>
            <a:ext cx="5022652" cy="2336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9" indent="-205105" lvl="1">
              <a:lnSpc>
                <a:spcPts val="3685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Top Brand by Spend in Print- Brand 2 </a:t>
            </a:r>
          </a:p>
          <a:p>
            <a:pPr algn="l" marL="410209" indent="-205105" lvl="1">
              <a:lnSpc>
                <a:spcPts val="3685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Top Brand by Spend in Radio - Brand 4 </a:t>
            </a:r>
          </a:p>
          <a:p>
            <a:pPr algn="l" marL="410209" indent="-205105" lvl="1">
              <a:lnSpc>
                <a:spcPts val="3685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Top Brand by Spend in Outdoor - N/A </a:t>
            </a:r>
          </a:p>
          <a:p>
            <a:pPr algn="l" marL="410209" indent="-205105" lvl="1">
              <a:lnSpc>
                <a:spcPts val="3685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Top Brand by Spend in TV - Brand 2 </a:t>
            </a:r>
          </a:p>
          <a:p>
            <a:pPr algn="l" marL="410209" indent="-205105" lvl="1">
              <a:lnSpc>
                <a:spcPts val="3685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Top Brand by Spend in Digital Brand 2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6" id="16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9" id="19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0" id="20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4052090" y="8939530"/>
            <a:ext cx="2362795" cy="31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Time Period: FY 24'-25'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47030"/>
            <a:ext cx="8216222" cy="1038063"/>
            <a:chOff x="0" y="0"/>
            <a:chExt cx="2163943" cy="2733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63943" cy="273399"/>
            </a:xfrm>
            <a:custGeom>
              <a:avLst/>
              <a:gdLst/>
              <a:ahLst/>
              <a:cxnLst/>
              <a:rect r="r" b="b" t="t" l="l"/>
              <a:pathLst>
                <a:path h="273399" w="2163943">
                  <a:moveTo>
                    <a:pt x="0" y="0"/>
                  </a:moveTo>
                  <a:lnTo>
                    <a:pt x="2163943" y="0"/>
                  </a:lnTo>
                  <a:lnTo>
                    <a:pt x="2163943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2163943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5335" y="221415"/>
            <a:ext cx="7870888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sz="459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RADIO SPENDS TOP CITIES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883833" y="1572577"/>
            <a:ext cx="10764067" cy="7352912"/>
            <a:chOff x="0" y="0"/>
            <a:chExt cx="14352089" cy="9803882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4352089" cy="9803882"/>
              <a:chOff x="0" y="0"/>
              <a:chExt cx="2809499" cy="191916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809499" cy="1919163"/>
              </a:xfrm>
              <a:custGeom>
                <a:avLst/>
                <a:gdLst/>
                <a:ahLst/>
                <a:cxnLst/>
                <a:rect r="r" b="b" t="t" l="l"/>
                <a:pathLst>
                  <a:path h="1919163" w="2809499">
                    <a:moveTo>
                      <a:pt x="29436" y="0"/>
                    </a:moveTo>
                    <a:lnTo>
                      <a:pt x="2780063" y="0"/>
                    </a:lnTo>
                    <a:cubicBezTo>
                      <a:pt x="2787870" y="0"/>
                      <a:pt x="2795357" y="3101"/>
                      <a:pt x="2800878" y="8622"/>
                    </a:cubicBezTo>
                    <a:cubicBezTo>
                      <a:pt x="2806398" y="14142"/>
                      <a:pt x="2809499" y="21629"/>
                      <a:pt x="2809499" y="29436"/>
                    </a:cubicBezTo>
                    <a:lnTo>
                      <a:pt x="2809499" y="1889727"/>
                    </a:lnTo>
                    <a:cubicBezTo>
                      <a:pt x="2809499" y="1897534"/>
                      <a:pt x="2806398" y="1905021"/>
                      <a:pt x="2800878" y="1910542"/>
                    </a:cubicBezTo>
                    <a:cubicBezTo>
                      <a:pt x="2795357" y="1916062"/>
                      <a:pt x="2787870" y="1919163"/>
                      <a:pt x="2780063" y="1919163"/>
                    </a:cubicBezTo>
                    <a:lnTo>
                      <a:pt x="29436" y="1919163"/>
                    </a:lnTo>
                    <a:cubicBezTo>
                      <a:pt x="13179" y="1919163"/>
                      <a:pt x="0" y="1905984"/>
                      <a:pt x="0" y="1889727"/>
                    </a:cubicBezTo>
                    <a:lnTo>
                      <a:pt x="0" y="29436"/>
                    </a:lnTo>
                    <a:cubicBezTo>
                      <a:pt x="0" y="21629"/>
                      <a:pt x="3101" y="14142"/>
                      <a:pt x="8622" y="8622"/>
                    </a:cubicBezTo>
                    <a:cubicBezTo>
                      <a:pt x="14142" y="3101"/>
                      <a:pt x="21629" y="0"/>
                      <a:pt x="29436" y="0"/>
                    </a:cubicBezTo>
                    <a:close/>
                  </a:path>
                </a:pathLst>
              </a:custGeom>
              <a:solidFill>
                <a:srgbClr val="FFE2F7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85725"/>
                <a:ext cx="2809499" cy="200488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1037576" y="622460"/>
              <a:ext cx="12484493" cy="5218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08"/>
                </a:lnSpc>
                <a:spcBef>
                  <a:spcPct val="0"/>
                </a:spcBef>
              </a:pPr>
              <a:r>
                <a:rPr lang="en-US" b="true" sz="2363">
                  <a:solidFill>
                    <a:srgbClr val="000000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Top cities based on ad spend</a:t>
              </a:r>
            </a:p>
          </p:txBody>
        </p:sp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0">
              <a:off x="147683" y="533579"/>
              <a:ext cx="14264278" cy="9970860"/>
            </a:xfrm>
            <a:prstGeom prst="rect">
              <a:avLst/>
            </a:prstGeom>
          </p:spPr>
        </p:pic>
      </p:grpSp>
      <p:grpSp>
        <p:nvGrpSpPr>
          <p:cNvPr name="Group 15" id="15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6" id="16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9" id="19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0" id="20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4029580" y="9191625"/>
            <a:ext cx="2362795" cy="31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Time Period: FY 24'-25'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827558" y="1550291"/>
            <a:ext cx="10632883" cy="7186418"/>
            <a:chOff x="0" y="0"/>
            <a:chExt cx="2839556" cy="19191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39556" cy="1919163"/>
            </a:xfrm>
            <a:custGeom>
              <a:avLst/>
              <a:gdLst/>
              <a:ahLst/>
              <a:cxnLst/>
              <a:rect r="r" b="b" t="t" l="l"/>
              <a:pathLst>
                <a:path h="1919163" w="2839556">
                  <a:moveTo>
                    <a:pt x="29124" y="0"/>
                  </a:moveTo>
                  <a:lnTo>
                    <a:pt x="2810432" y="0"/>
                  </a:lnTo>
                  <a:cubicBezTo>
                    <a:pt x="2818156" y="0"/>
                    <a:pt x="2825564" y="3068"/>
                    <a:pt x="2831026" y="8530"/>
                  </a:cubicBezTo>
                  <a:cubicBezTo>
                    <a:pt x="2836488" y="13992"/>
                    <a:pt x="2839556" y="21400"/>
                    <a:pt x="2839556" y="29124"/>
                  </a:cubicBezTo>
                  <a:lnTo>
                    <a:pt x="2839556" y="1890039"/>
                  </a:lnTo>
                  <a:cubicBezTo>
                    <a:pt x="2839556" y="1897763"/>
                    <a:pt x="2836488" y="1905171"/>
                    <a:pt x="2831026" y="1910633"/>
                  </a:cubicBezTo>
                  <a:cubicBezTo>
                    <a:pt x="2825564" y="1916095"/>
                    <a:pt x="2818156" y="1919163"/>
                    <a:pt x="2810432" y="1919163"/>
                  </a:cubicBezTo>
                  <a:lnTo>
                    <a:pt x="29124" y="1919163"/>
                  </a:lnTo>
                  <a:cubicBezTo>
                    <a:pt x="21400" y="1919163"/>
                    <a:pt x="13992" y="1916095"/>
                    <a:pt x="8530" y="1910633"/>
                  </a:cubicBezTo>
                  <a:cubicBezTo>
                    <a:pt x="3068" y="1905171"/>
                    <a:pt x="0" y="1897763"/>
                    <a:pt x="0" y="1890039"/>
                  </a:cubicBezTo>
                  <a:lnTo>
                    <a:pt x="0" y="29124"/>
                  </a:lnTo>
                  <a:cubicBezTo>
                    <a:pt x="0" y="21400"/>
                    <a:pt x="3068" y="13992"/>
                    <a:pt x="8530" y="8530"/>
                  </a:cubicBezTo>
                  <a:cubicBezTo>
                    <a:pt x="13992" y="3068"/>
                    <a:pt x="21400" y="0"/>
                    <a:pt x="29124" y="0"/>
                  </a:cubicBezTo>
                  <a:close/>
                </a:path>
              </a:pathLst>
            </a:custGeom>
            <a:solidFill>
              <a:srgbClr val="FFE2F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2839556" cy="20048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47030"/>
            <a:ext cx="7766022" cy="1038063"/>
            <a:chOff x="0" y="0"/>
            <a:chExt cx="2045372" cy="2733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45372" cy="273399"/>
            </a:xfrm>
            <a:custGeom>
              <a:avLst/>
              <a:gdLst/>
              <a:ahLst/>
              <a:cxnLst/>
              <a:rect r="r" b="b" t="t" l="l"/>
              <a:pathLst>
                <a:path h="273399" w="2045372">
                  <a:moveTo>
                    <a:pt x="0" y="0"/>
                  </a:moveTo>
                  <a:lnTo>
                    <a:pt x="2045372" y="0"/>
                  </a:lnTo>
                  <a:lnTo>
                    <a:pt x="2045372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2045372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45335" y="221415"/>
            <a:ext cx="7128057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sz="459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TV SPENDS TOP GENRES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596256" y="2000832"/>
            <a:ext cx="9249257" cy="388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3"/>
              </a:lnSpc>
              <a:spcBef>
                <a:spcPct val="0"/>
              </a:spcBef>
            </a:pPr>
            <a:r>
              <a:rPr lang="en-US" b="true" sz="2309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Top genres based on ad spend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936971" y="1932093"/>
            <a:ext cx="10567828" cy="7327459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5" id="15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8" id="18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4052090" y="8939530"/>
            <a:ext cx="2362795" cy="31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Time Period: FY 24'-25'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152257" y="1550291"/>
            <a:ext cx="11983486" cy="7186418"/>
            <a:chOff x="0" y="0"/>
            <a:chExt cx="3200240" cy="19191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00240" cy="1919163"/>
            </a:xfrm>
            <a:custGeom>
              <a:avLst/>
              <a:gdLst/>
              <a:ahLst/>
              <a:cxnLst/>
              <a:rect r="r" b="b" t="t" l="l"/>
              <a:pathLst>
                <a:path h="1919163" w="3200240">
                  <a:moveTo>
                    <a:pt x="25842" y="0"/>
                  </a:moveTo>
                  <a:lnTo>
                    <a:pt x="3174398" y="0"/>
                  </a:lnTo>
                  <a:cubicBezTo>
                    <a:pt x="3181252" y="0"/>
                    <a:pt x="3187825" y="2723"/>
                    <a:pt x="3192671" y="7569"/>
                  </a:cubicBezTo>
                  <a:cubicBezTo>
                    <a:pt x="3197518" y="12415"/>
                    <a:pt x="3200240" y="18988"/>
                    <a:pt x="3200240" y="25842"/>
                  </a:cubicBezTo>
                  <a:lnTo>
                    <a:pt x="3200240" y="1893321"/>
                  </a:lnTo>
                  <a:cubicBezTo>
                    <a:pt x="3200240" y="1900175"/>
                    <a:pt x="3197518" y="1906748"/>
                    <a:pt x="3192671" y="1911594"/>
                  </a:cubicBezTo>
                  <a:cubicBezTo>
                    <a:pt x="3187825" y="1916440"/>
                    <a:pt x="3181252" y="1919163"/>
                    <a:pt x="3174398" y="1919163"/>
                  </a:cubicBezTo>
                  <a:lnTo>
                    <a:pt x="25842" y="1919163"/>
                  </a:lnTo>
                  <a:cubicBezTo>
                    <a:pt x="18988" y="1919163"/>
                    <a:pt x="12415" y="1916440"/>
                    <a:pt x="7569" y="1911594"/>
                  </a:cubicBezTo>
                  <a:cubicBezTo>
                    <a:pt x="2723" y="1906748"/>
                    <a:pt x="0" y="1900175"/>
                    <a:pt x="0" y="1893321"/>
                  </a:cubicBezTo>
                  <a:lnTo>
                    <a:pt x="0" y="25842"/>
                  </a:lnTo>
                  <a:cubicBezTo>
                    <a:pt x="0" y="18988"/>
                    <a:pt x="2723" y="12415"/>
                    <a:pt x="7569" y="7569"/>
                  </a:cubicBezTo>
                  <a:cubicBezTo>
                    <a:pt x="12415" y="2723"/>
                    <a:pt x="18988" y="0"/>
                    <a:pt x="25842" y="0"/>
                  </a:cubicBezTo>
                  <a:close/>
                </a:path>
              </a:pathLst>
            </a:custGeom>
            <a:solidFill>
              <a:srgbClr val="FFE2F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3200240" cy="20048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47030"/>
            <a:ext cx="9447108" cy="1038063"/>
            <a:chOff x="0" y="0"/>
            <a:chExt cx="2488127" cy="2733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88127" cy="273399"/>
            </a:xfrm>
            <a:custGeom>
              <a:avLst/>
              <a:gdLst/>
              <a:ahLst/>
              <a:cxnLst/>
              <a:rect r="r" b="b" t="t" l="l"/>
              <a:pathLst>
                <a:path h="273399" w="2488127">
                  <a:moveTo>
                    <a:pt x="0" y="0"/>
                  </a:moveTo>
                  <a:lnTo>
                    <a:pt x="2488127" y="0"/>
                  </a:lnTo>
                  <a:lnTo>
                    <a:pt x="2488127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2488127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45335" y="221415"/>
            <a:ext cx="9101773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sz="459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PRINT TOP CITIES SPEND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018596" y="2000832"/>
            <a:ext cx="10424109" cy="388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3"/>
              </a:lnSpc>
              <a:spcBef>
                <a:spcPct val="0"/>
              </a:spcBef>
            </a:pPr>
            <a:r>
              <a:rPr lang="en-US" b="true" sz="2309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Top cities based on ad spend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275567" y="1820231"/>
            <a:ext cx="11910166" cy="7560911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5" id="15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8" id="18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4052131" y="8939530"/>
            <a:ext cx="2362714" cy="318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Time Period: FY 24'-25'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718100" y="1481347"/>
            <a:ext cx="10033646" cy="7324305"/>
            <a:chOff x="0" y="0"/>
            <a:chExt cx="2406735" cy="175685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6735" cy="1756855"/>
            </a:xfrm>
            <a:custGeom>
              <a:avLst/>
              <a:gdLst/>
              <a:ahLst/>
              <a:cxnLst/>
              <a:rect r="r" b="b" t="t" l="l"/>
              <a:pathLst>
                <a:path h="1756855" w="2406735">
                  <a:moveTo>
                    <a:pt x="30864" y="0"/>
                  </a:moveTo>
                  <a:lnTo>
                    <a:pt x="2375872" y="0"/>
                  </a:lnTo>
                  <a:cubicBezTo>
                    <a:pt x="2384057" y="0"/>
                    <a:pt x="2391907" y="3252"/>
                    <a:pt x="2397696" y="9040"/>
                  </a:cubicBezTo>
                  <a:cubicBezTo>
                    <a:pt x="2403484" y="14828"/>
                    <a:pt x="2406735" y="22678"/>
                    <a:pt x="2406735" y="30864"/>
                  </a:cubicBezTo>
                  <a:lnTo>
                    <a:pt x="2406735" y="1725991"/>
                  </a:lnTo>
                  <a:cubicBezTo>
                    <a:pt x="2406735" y="1743037"/>
                    <a:pt x="2392917" y="1756855"/>
                    <a:pt x="2375872" y="1756855"/>
                  </a:cubicBezTo>
                  <a:lnTo>
                    <a:pt x="30864" y="1756855"/>
                  </a:lnTo>
                  <a:cubicBezTo>
                    <a:pt x="13818" y="1756855"/>
                    <a:pt x="0" y="1743037"/>
                    <a:pt x="0" y="1725991"/>
                  </a:cubicBezTo>
                  <a:lnTo>
                    <a:pt x="0" y="30864"/>
                  </a:lnTo>
                  <a:cubicBezTo>
                    <a:pt x="0" y="13818"/>
                    <a:pt x="13818" y="0"/>
                    <a:pt x="30864" y="0"/>
                  </a:cubicBezTo>
                  <a:close/>
                </a:path>
              </a:pathLst>
            </a:custGeom>
            <a:solidFill>
              <a:srgbClr val="FFE2F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2406735" cy="1842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47030"/>
            <a:ext cx="8216222" cy="1038063"/>
            <a:chOff x="0" y="0"/>
            <a:chExt cx="2163943" cy="2733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63943" cy="273399"/>
            </a:xfrm>
            <a:custGeom>
              <a:avLst/>
              <a:gdLst/>
              <a:ahLst/>
              <a:cxnLst/>
              <a:rect r="r" b="b" t="t" l="l"/>
              <a:pathLst>
                <a:path h="273399" w="2163943">
                  <a:moveTo>
                    <a:pt x="0" y="0"/>
                  </a:moveTo>
                  <a:lnTo>
                    <a:pt x="2163943" y="0"/>
                  </a:lnTo>
                  <a:lnTo>
                    <a:pt x="2163943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2163943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45335" y="221415"/>
            <a:ext cx="7683641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sz="459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DIGITAL SPEND CATEGORY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443476" y="1818934"/>
            <a:ext cx="8727997" cy="445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2571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Ad spend in digital category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877989" y="1869335"/>
            <a:ext cx="9858970" cy="7420599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5" id="15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8" id="18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4052090" y="8939530"/>
            <a:ext cx="2362795" cy="31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Time Period: FY 24'-25'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47030"/>
            <a:ext cx="6200922" cy="1038063"/>
            <a:chOff x="0" y="0"/>
            <a:chExt cx="1633165" cy="2733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33164" cy="273399"/>
            </a:xfrm>
            <a:custGeom>
              <a:avLst/>
              <a:gdLst/>
              <a:ahLst/>
              <a:cxnLst/>
              <a:rect r="r" b="b" t="t" l="l"/>
              <a:pathLst>
                <a:path h="273399" w="1633164">
                  <a:moveTo>
                    <a:pt x="0" y="0"/>
                  </a:moveTo>
                  <a:lnTo>
                    <a:pt x="1633164" y="0"/>
                  </a:lnTo>
                  <a:lnTo>
                    <a:pt x="1633164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1633165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396813" y="2465274"/>
            <a:ext cx="4594273" cy="5356452"/>
            <a:chOff x="0" y="0"/>
            <a:chExt cx="1210014" cy="14107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10014" cy="1410753"/>
            </a:xfrm>
            <a:custGeom>
              <a:avLst/>
              <a:gdLst/>
              <a:ahLst/>
              <a:cxnLst/>
              <a:rect r="r" b="b" t="t" l="l"/>
              <a:pathLst>
                <a:path h="1410753" w="1210014">
                  <a:moveTo>
                    <a:pt x="0" y="0"/>
                  </a:moveTo>
                  <a:lnTo>
                    <a:pt x="1210014" y="0"/>
                  </a:lnTo>
                  <a:lnTo>
                    <a:pt x="1210014" y="1410753"/>
                  </a:lnTo>
                  <a:lnTo>
                    <a:pt x="0" y="1410753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1210014" cy="14964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00588" y="2550999"/>
            <a:ext cx="4594273" cy="2253229"/>
            <a:chOff x="0" y="0"/>
            <a:chExt cx="1210014" cy="59344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10014" cy="593443"/>
            </a:xfrm>
            <a:custGeom>
              <a:avLst/>
              <a:gdLst/>
              <a:ahLst/>
              <a:cxnLst/>
              <a:rect r="r" b="b" t="t" l="l"/>
              <a:pathLst>
                <a:path h="593443" w="1210014">
                  <a:moveTo>
                    <a:pt x="0" y="0"/>
                  </a:moveTo>
                  <a:lnTo>
                    <a:pt x="1210014" y="0"/>
                  </a:lnTo>
                  <a:lnTo>
                    <a:pt x="1210014" y="593443"/>
                  </a:lnTo>
                  <a:lnTo>
                    <a:pt x="0" y="59344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1210014" cy="679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704012" y="2465274"/>
            <a:ext cx="4594273" cy="5356452"/>
            <a:chOff x="0" y="0"/>
            <a:chExt cx="1210014" cy="141075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10014" cy="1410753"/>
            </a:xfrm>
            <a:custGeom>
              <a:avLst/>
              <a:gdLst/>
              <a:ahLst/>
              <a:cxnLst/>
              <a:rect r="r" b="b" t="t" l="l"/>
              <a:pathLst>
                <a:path h="1410753" w="1210014">
                  <a:moveTo>
                    <a:pt x="0" y="0"/>
                  </a:moveTo>
                  <a:lnTo>
                    <a:pt x="1210014" y="0"/>
                  </a:lnTo>
                  <a:lnTo>
                    <a:pt x="1210014" y="1410753"/>
                  </a:lnTo>
                  <a:lnTo>
                    <a:pt x="0" y="1410753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1210014" cy="14964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607787" y="2550999"/>
            <a:ext cx="4594273" cy="2253229"/>
            <a:chOff x="0" y="0"/>
            <a:chExt cx="1210014" cy="59344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10014" cy="593443"/>
            </a:xfrm>
            <a:custGeom>
              <a:avLst/>
              <a:gdLst/>
              <a:ahLst/>
              <a:cxnLst/>
              <a:rect r="r" b="b" t="t" l="l"/>
              <a:pathLst>
                <a:path h="593443" w="1210014">
                  <a:moveTo>
                    <a:pt x="0" y="0"/>
                  </a:moveTo>
                  <a:lnTo>
                    <a:pt x="1210014" y="0"/>
                  </a:lnTo>
                  <a:lnTo>
                    <a:pt x="1210014" y="593443"/>
                  </a:lnTo>
                  <a:lnTo>
                    <a:pt x="0" y="59344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85725"/>
              <a:ext cx="1210014" cy="679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011827" y="2465274"/>
            <a:ext cx="4594273" cy="5356452"/>
            <a:chOff x="0" y="0"/>
            <a:chExt cx="1210014" cy="141075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10014" cy="1410753"/>
            </a:xfrm>
            <a:custGeom>
              <a:avLst/>
              <a:gdLst/>
              <a:ahLst/>
              <a:cxnLst/>
              <a:rect r="r" b="b" t="t" l="l"/>
              <a:pathLst>
                <a:path h="1410753" w="1210014">
                  <a:moveTo>
                    <a:pt x="0" y="0"/>
                  </a:moveTo>
                  <a:lnTo>
                    <a:pt x="1210014" y="0"/>
                  </a:lnTo>
                  <a:lnTo>
                    <a:pt x="1210014" y="1410753"/>
                  </a:lnTo>
                  <a:lnTo>
                    <a:pt x="0" y="1410753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1210014" cy="14964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917409" y="2550999"/>
            <a:ext cx="4594273" cy="2253229"/>
            <a:chOff x="0" y="0"/>
            <a:chExt cx="1210014" cy="59344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10014" cy="593443"/>
            </a:xfrm>
            <a:custGeom>
              <a:avLst/>
              <a:gdLst/>
              <a:ahLst/>
              <a:cxnLst/>
              <a:rect r="r" b="b" t="t" l="l"/>
              <a:pathLst>
                <a:path h="593443" w="1210014">
                  <a:moveTo>
                    <a:pt x="0" y="0"/>
                  </a:moveTo>
                  <a:lnTo>
                    <a:pt x="1210014" y="0"/>
                  </a:lnTo>
                  <a:lnTo>
                    <a:pt x="1210014" y="593443"/>
                  </a:lnTo>
                  <a:lnTo>
                    <a:pt x="0" y="59344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85725"/>
              <a:ext cx="1210014" cy="679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345335" y="221415"/>
            <a:ext cx="5855587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sz="459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CATEGORY TRENDS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47386" y="2864541"/>
            <a:ext cx="3845976" cy="1511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2"/>
              </a:lnSpc>
            </a:pPr>
            <a:r>
              <a:rPr lang="en-US" sz="2765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Strong Growth in Bottom-Wear / Separates Category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00588" y="5019675"/>
            <a:ext cx="4594273" cy="184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5734" indent="-277867" lvl="1">
              <a:lnSpc>
                <a:spcPts val="3603"/>
              </a:lnSpc>
              <a:buFont typeface="Arial"/>
              <a:buChar char="•"/>
            </a:pPr>
            <a:r>
              <a:rPr lang="en-US" sz="2574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Women’s bottom-wear category, growing at ~12% CAGR, organised market share rising.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916496" y="3050257"/>
            <a:ext cx="3976856" cy="1121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9"/>
              </a:lnSpc>
            </a:pPr>
            <a:r>
              <a:rPr lang="en-US" sz="3021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Category Expansion &amp; New Segments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107909" y="2951340"/>
            <a:ext cx="4498191" cy="1290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2"/>
              </a:lnSpc>
            </a:pPr>
            <a:r>
              <a:rPr lang="en-US" sz="3451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Pricing &amp; Margins Strategy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916496" y="4941982"/>
            <a:ext cx="4082593" cy="1646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New styles (palazzos, trousers, jeggings) + entry into top-wear &amp; some men’s products.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442298" y="5038725"/>
            <a:ext cx="3710177" cy="2046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~95%+ of sales are at full price, very little discounting. This helps margin protection. 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34" id="34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37" id="37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38" id="38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8847637" y="1599584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10800000">
            <a:off x="-1958373" y="-1303573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10290346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6" y="0"/>
                </a:lnTo>
                <a:lnTo>
                  <a:pt x="10290346" y="1028700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352589" y="4420878"/>
            <a:ext cx="7582821" cy="1120798"/>
            <a:chOff x="0" y="0"/>
            <a:chExt cx="1769552" cy="26155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69552" cy="261553"/>
            </a:xfrm>
            <a:custGeom>
              <a:avLst/>
              <a:gdLst/>
              <a:ahLst/>
              <a:cxnLst/>
              <a:rect r="r" b="b" t="t" l="l"/>
              <a:pathLst>
                <a:path h="261553" w="1769552">
                  <a:moveTo>
                    <a:pt x="23483" y="0"/>
                  </a:moveTo>
                  <a:lnTo>
                    <a:pt x="1746070" y="0"/>
                  </a:lnTo>
                  <a:cubicBezTo>
                    <a:pt x="1752298" y="0"/>
                    <a:pt x="1758271" y="2474"/>
                    <a:pt x="1762675" y="6878"/>
                  </a:cubicBezTo>
                  <a:cubicBezTo>
                    <a:pt x="1767078" y="11282"/>
                    <a:pt x="1769552" y="17255"/>
                    <a:pt x="1769552" y="23483"/>
                  </a:cubicBezTo>
                  <a:lnTo>
                    <a:pt x="1769552" y="238071"/>
                  </a:lnTo>
                  <a:cubicBezTo>
                    <a:pt x="1769552" y="251040"/>
                    <a:pt x="1759039" y="261553"/>
                    <a:pt x="1746070" y="261553"/>
                  </a:cubicBezTo>
                  <a:lnTo>
                    <a:pt x="23483" y="261553"/>
                  </a:lnTo>
                  <a:cubicBezTo>
                    <a:pt x="17255" y="261553"/>
                    <a:pt x="11282" y="259079"/>
                    <a:pt x="6878" y="254675"/>
                  </a:cubicBezTo>
                  <a:cubicBezTo>
                    <a:pt x="2474" y="250271"/>
                    <a:pt x="0" y="244298"/>
                    <a:pt x="0" y="238071"/>
                  </a:cubicBezTo>
                  <a:lnTo>
                    <a:pt x="0" y="23483"/>
                  </a:lnTo>
                  <a:cubicBezTo>
                    <a:pt x="0" y="17255"/>
                    <a:pt x="2474" y="11282"/>
                    <a:pt x="6878" y="6878"/>
                  </a:cubicBezTo>
                  <a:cubicBezTo>
                    <a:pt x="11282" y="2474"/>
                    <a:pt x="17255" y="0"/>
                    <a:pt x="234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660049">
                      <a:alpha val="100000"/>
                    </a:srgbClr>
                  </a:gs>
                  <a:gs pos="33333">
                    <a:srgbClr val="9B7CCF">
                      <a:alpha val="100000"/>
                    </a:srgbClr>
                  </a:gs>
                  <a:gs pos="66667">
                    <a:srgbClr val="FF40DB">
                      <a:alpha val="100000"/>
                    </a:srgbClr>
                  </a:gs>
                  <a:gs pos="100000">
                    <a:srgbClr val="FF4040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769552" cy="299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-144863" y="47030"/>
            <a:ext cx="19732343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6288387" y="4630257"/>
            <a:ext cx="5711225" cy="663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5"/>
              </a:lnSpc>
            </a:pPr>
            <a:r>
              <a:rPr lang="en-US" b="true" sz="3889">
                <a:solidFill>
                  <a:srgbClr val="E2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MEDIA LANDSCAPE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1" id="11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4" id="14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99213" y="2875623"/>
            <a:ext cx="633799" cy="650138"/>
          </a:xfrm>
          <a:custGeom>
            <a:avLst/>
            <a:gdLst/>
            <a:ahLst/>
            <a:cxnLst/>
            <a:rect r="r" b="b" t="t" l="l"/>
            <a:pathLst>
              <a:path h="650138" w="633799">
                <a:moveTo>
                  <a:pt x="0" y="0"/>
                </a:moveTo>
                <a:lnTo>
                  <a:pt x="633798" y="0"/>
                </a:lnTo>
                <a:lnTo>
                  <a:pt x="633798" y="650138"/>
                </a:lnTo>
                <a:lnTo>
                  <a:pt x="0" y="650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8847637" y="1599584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239656" y="2704150"/>
            <a:ext cx="8230348" cy="993084"/>
            <a:chOff x="0" y="0"/>
            <a:chExt cx="2167664" cy="26155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67664" cy="261553"/>
            </a:xfrm>
            <a:custGeom>
              <a:avLst/>
              <a:gdLst/>
              <a:ahLst/>
              <a:cxnLst/>
              <a:rect r="r" b="b" t="t" l="l"/>
              <a:pathLst>
                <a:path h="261553" w="2167664">
                  <a:moveTo>
                    <a:pt x="21635" y="0"/>
                  </a:moveTo>
                  <a:lnTo>
                    <a:pt x="2146029" y="0"/>
                  </a:lnTo>
                  <a:cubicBezTo>
                    <a:pt x="2157977" y="0"/>
                    <a:pt x="2167664" y="9686"/>
                    <a:pt x="2167664" y="21635"/>
                  </a:cubicBezTo>
                  <a:lnTo>
                    <a:pt x="2167664" y="239918"/>
                  </a:lnTo>
                  <a:cubicBezTo>
                    <a:pt x="2167664" y="245656"/>
                    <a:pt x="2165384" y="251159"/>
                    <a:pt x="2161327" y="255216"/>
                  </a:cubicBezTo>
                  <a:cubicBezTo>
                    <a:pt x="2157269" y="259274"/>
                    <a:pt x="2151767" y="261553"/>
                    <a:pt x="2146029" y="261553"/>
                  </a:cubicBezTo>
                  <a:lnTo>
                    <a:pt x="21635" y="261553"/>
                  </a:lnTo>
                  <a:cubicBezTo>
                    <a:pt x="15897" y="261553"/>
                    <a:pt x="10394" y="259274"/>
                    <a:pt x="6337" y="255216"/>
                  </a:cubicBezTo>
                  <a:cubicBezTo>
                    <a:pt x="2279" y="251159"/>
                    <a:pt x="0" y="245656"/>
                    <a:pt x="0" y="239918"/>
                  </a:cubicBezTo>
                  <a:lnTo>
                    <a:pt x="0" y="21635"/>
                  </a:lnTo>
                  <a:cubicBezTo>
                    <a:pt x="0" y="15897"/>
                    <a:pt x="2279" y="10394"/>
                    <a:pt x="6337" y="6337"/>
                  </a:cubicBezTo>
                  <a:cubicBezTo>
                    <a:pt x="10394" y="2279"/>
                    <a:pt x="15897" y="0"/>
                    <a:pt x="2163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660049">
                      <a:alpha val="100000"/>
                    </a:srgbClr>
                  </a:gs>
                  <a:gs pos="33333">
                    <a:srgbClr val="9B7CCF">
                      <a:alpha val="100000"/>
                    </a:srgbClr>
                  </a:gs>
                  <a:gs pos="66667">
                    <a:srgbClr val="FF40DB">
                      <a:alpha val="100000"/>
                    </a:srgbClr>
                  </a:gs>
                  <a:gs pos="100000">
                    <a:srgbClr val="FF4040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85725"/>
              <a:ext cx="2167664" cy="3472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629633" y="3779656"/>
            <a:ext cx="7840370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Market Insights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629633" y="4798675"/>
            <a:ext cx="6219974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Media Strategy &amp; Planning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29633" y="6836714"/>
            <a:ext cx="2640687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Case Study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0" y="47030"/>
            <a:ext cx="3984516" cy="1071864"/>
            <a:chOff x="0" y="0"/>
            <a:chExt cx="1049420" cy="2823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49420" cy="282302"/>
            </a:xfrm>
            <a:custGeom>
              <a:avLst/>
              <a:gdLst/>
              <a:ahLst/>
              <a:cxnLst/>
              <a:rect r="r" b="b" t="t" l="l"/>
              <a:pathLst>
                <a:path h="282302" w="1049420">
                  <a:moveTo>
                    <a:pt x="0" y="0"/>
                  </a:moveTo>
                  <a:lnTo>
                    <a:pt x="1049420" y="0"/>
                  </a:lnTo>
                  <a:lnTo>
                    <a:pt x="1049420" y="282302"/>
                  </a:lnTo>
                  <a:lnTo>
                    <a:pt x="0" y="282302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049420" cy="368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>
            <a:off x="0" y="47030"/>
            <a:ext cx="19732343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16437" y="98774"/>
            <a:ext cx="355164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CF7F3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AGENDA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652493" y="2798686"/>
            <a:ext cx="5571768" cy="77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E20000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CAMPAIGN SUMMARY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652493" y="5817695"/>
            <a:ext cx="7953057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Campaign Outcomes &amp; Roadmap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9" id="19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22" id="22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3" id="23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31651" y="2511276"/>
            <a:ext cx="13824698" cy="5514772"/>
            <a:chOff x="0" y="0"/>
            <a:chExt cx="3181714" cy="12692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81714" cy="1269209"/>
            </a:xfrm>
            <a:custGeom>
              <a:avLst/>
              <a:gdLst/>
              <a:ahLst/>
              <a:cxnLst/>
              <a:rect r="r" b="b" t="t" l="l"/>
              <a:pathLst>
                <a:path h="1269209" w="3181714">
                  <a:moveTo>
                    <a:pt x="22400" y="0"/>
                  </a:moveTo>
                  <a:lnTo>
                    <a:pt x="3159314" y="0"/>
                  </a:lnTo>
                  <a:cubicBezTo>
                    <a:pt x="3165254" y="0"/>
                    <a:pt x="3170952" y="2360"/>
                    <a:pt x="3175153" y="6561"/>
                  </a:cubicBezTo>
                  <a:cubicBezTo>
                    <a:pt x="3179354" y="10762"/>
                    <a:pt x="3181714" y="16459"/>
                    <a:pt x="3181714" y="22400"/>
                  </a:cubicBezTo>
                  <a:lnTo>
                    <a:pt x="3181714" y="1246808"/>
                  </a:lnTo>
                  <a:cubicBezTo>
                    <a:pt x="3181714" y="1259180"/>
                    <a:pt x="3171685" y="1269209"/>
                    <a:pt x="3159314" y="1269209"/>
                  </a:cubicBezTo>
                  <a:lnTo>
                    <a:pt x="22400" y="1269209"/>
                  </a:lnTo>
                  <a:cubicBezTo>
                    <a:pt x="10029" y="1269209"/>
                    <a:pt x="0" y="1259180"/>
                    <a:pt x="0" y="1246808"/>
                  </a:cubicBezTo>
                  <a:lnTo>
                    <a:pt x="0" y="22400"/>
                  </a:lnTo>
                  <a:cubicBezTo>
                    <a:pt x="0" y="10029"/>
                    <a:pt x="10029" y="0"/>
                    <a:pt x="22400" y="0"/>
                  </a:cubicBezTo>
                  <a:close/>
                </a:path>
              </a:pathLst>
            </a:custGeom>
            <a:solidFill>
              <a:srgbClr val="FFE2F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3181714" cy="13549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47030"/>
            <a:ext cx="12429963" cy="1038063"/>
            <a:chOff x="0" y="0"/>
            <a:chExt cx="3273735" cy="2733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73735" cy="273399"/>
            </a:xfrm>
            <a:custGeom>
              <a:avLst/>
              <a:gdLst/>
              <a:ahLst/>
              <a:cxnLst/>
              <a:rect r="r" b="b" t="t" l="l"/>
              <a:pathLst>
                <a:path h="273399" w="3273735">
                  <a:moveTo>
                    <a:pt x="0" y="0"/>
                  </a:moveTo>
                  <a:lnTo>
                    <a:pt x="3273735" y="0"/>
                  </a:lnTo>
                  <a:lnTo>
                    <a:pt x="3273735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3273735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136282" y="2006635"/>
            <a:ext cx="12015438" cy="6524056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3" id="13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6" id="16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7" id="17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345335" y="221415"/>
            <a:ext cx="12267791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sz="459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MEDIA POPULARITY OF APPAREL INDUSTRY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759812" y="8387973"/>
            <a:ext cx="10871561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000000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Source:</a:t>
            </a:r>
            <a:r>
              <a:rPr lang="en-US" sz="15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 </a:t>
            </a:r>
          </a:p>
          <a:p>
            <a:pPr algn="just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000000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Time period: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2231651" y="1523677"/>
            <a:ext cx="8529064" cy="549014"/>
            <a:chOff x="0" y="0"/>
            <a:chExt cx="11372085" cy="732019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62279" y="76200"/>
              <a:ext cx="11309807" cy="655819"/>
              <a:chOff x="0" y="0"/>
              <a:chExt cx="1745341" cy="101207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745341" cy="101207"/>
              </a:xfrm>
              <a:custGeom>
                <a:avLst/>
                <a:gdLst/>
                <a:ahLst/>
                <a:cxnLst/>
                <a:rect r="r" b="b" t="t" l="l"/>
                <a:pathLst>
                  <a:path h="101207" w="1745341">
                    <a:moveTo>
                      <a:pt x="17826" y="0"/>
                    </a:moveTo>
                    <a:lnTo>
                      <a:pt x="1727514" y="0"/>
                    </a:lnTo>
                    <a:cubicBezTo>
                      <a:pt x="1737359" y="0"/>
                      <a:pt x="1745341" y="7981"/>
                      <a:pt x="1745341" y="17826"/>
                    </a:cubicBezTo>
                    <a:lnTo>
                      <a:pt x="1745341" y="83380"/>
                    </a:lnTo>
                    <a:cubicBezTo>
                      <a:pt x="1745341" y="88108"/>
                      <a:pt x="1743462" y="92642"/>
                      <a:pt x="1740119" y="95985"/>
                    </a:cubicBezTo>
                    <a:cubicBezTo>
                      <a:pt x="1736776" y="99329"/>
                      <a:pt x="1732242" y="101207"/>
                      <a:pt x="1727514" y="101207"/>
                    </a:cubicBezTo>
                    <a:lnTo>
                      <a:pt x="17826" y="101207"/>
                    </a:lnTo>
                    <a:cubicBezTo>
                      <a:pt x="7981" y="101207"/>
                      <a:pt x="0" y="93226"/>
                      <a:pt x="0" y="83380"/>
                    </a:cubicBezTo>
                    <a:lnTo>
                      <a:pt x="0" y="17826"/>
                    </a:lnTo>
                    <a:cubicBezTo>
                      <a:pt x="0" y="7981"/>
                      <a:pt x="7981" y="0"/>
                      <a:pt x="17826" y="0"/>
                    </a:cubicBezTo>
                    <a:close/>
                  </a:path>
                </a:pathLst>
              </a:custGeom>
              <a:solidFill>
                <a:srgbClr val="A6A6A6">
                  <a:alpha val="58824"/>
                </a:srgbClr>
              </a:solidFill>
              <a:ln w="9525" cap="rnd">
                <a:solidFill>
                  <a:srgbClr val="A6A6A6">
                    <a:alpha val="58824"/>
                  </a:srgbClr>
                </a:solidFill>
                <a:prstDash val="solid"/>
                <a:round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85725"/>
                <a:ext cx="1745341" cy="1869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0" y="0"/>
              <a:ext cx="11309807" cy="655819"/>
              <a:chOff x="0" y="0"/>
              <a:chExt cx="1745341" cy="101207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745341" cy="101207"/>
              </a:xfrm>
              <a:custGeom>
                <a:avLst/>
                <a:gdLst/>
                <a:ahLst/>
                <a:cxnLst/>
                <a:rect r="r" b="b" t="t" l="l"/>
                <a:pathLst>
                  <a:path h="101207" w="1745341">
                    <a:moveTo>
                      <a:pt x="17826" y="0"/>
                    </a:moveTo>
                    <a:lnTo>
                      <a:pt x="1727514" y="0"/>
                    </a:lnTo>
                    <a:cubicBezTo>
                      <a:pt x="1737359" y="0"/>
                      <a:pt x="1745341" y="7981"/>
                      <a:pt x="1745341" y="17826"/>
                    </a:cubicBezTo>
                    <a:lnTo>
                      <a:pt x="1745341" y="83380"/>
                    </a:lnTo>
                    <a:cubicBezTo>
                      <a:pt x="1745341" y="88108"/>
                      <a:pt x="1743462" y="92642"/>
                      <a:pt x="1740119" y="95985"/>
                    </a:cubicBezTo>
                    <a:cubicBezTo>
                      <a:pt x="1736776" y="99329"/>
                      <a:pt x="1732242" y="101207"/>
                      <a:pt x="1727514" y="101207"/>
                    </a:cubicBezTo>
                    <a:lnTo>
                      <a:pt x="17826" y="101207"/>
                    </a:lnTo>
                    <a:cubicBezTo>
                      <a:pt x="7981" y="101207"/>
                      <a:pt x="0" y="93226"/>
                      <a:pt x="0" y="83380"/>
                    </a:cubicBezTo>
                    <a:lnTo>
                      <a:pt x="0" y="17826"/>
                    </a:lnTo>
                    <a:cubicBezTo>
                      <a:pt x="0" y="7981"/>
                      <a:pt x="7981" y="0"/>
                      <a:pt x="17826" y="0"/>
                    </a:cubicBezTo>
                    <a:close/>
                  </a:path>
                </a:pathLst>
              </a:custGeom>
              <a:solidFill>
                <a:srgbClr val="FCF7F3"/>
              </a:solidFill>
              <a:ln w="9525" cap="rnd">
                <a:solidFill>
                  <a:srgbClr val="00CADC"/>
                </a:solidFill>
                <a:prstDash val="solid"/>
                <a:round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85725"/>
                <a:ext cx="1745341" cy="1869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7" id="27"/>
            <p:cNvSpPr/>
            <p:nvPr/>
          </p:nvSpPr>
          <p:spPr>
            <a:xfrm flipH="false" flipV="false" rot="0">
              <a:off x="433567" y="137833"/>
              <a:ext cx="369834" cy="378347"/>
            </a:xfrm>
            <a:custGeom>
              <a:avLst/>
              <a:gdLst/>
              <a:ahLst/>
              <a:cxnLst/>
              <a:rect r="r" b="b" t="t" l="l"/>
              <a:pathLst>
                <a:path h="378347" w="369834">
                  <a:moveTo>
                    <a:pt x="0" y="0"/>
                  </a:moveTo>
                  <a:lnTo>
                    <a:pt x="369834" y="0"/>
                  </a:lnTo>
                  <a:lnTo>
                    <a:pt x="369834" y="378347"/>
                  </a:lnTo>
                  <a:lnTo>
                    <a:pt x="0" y="378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988654" y="52108"/>
              <a:ext cx="9533255" cy="465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Geometria"/>
                  <a:ea typeface="Geometria"/>
                  <a:cs typeface="Geometria"/>
                  <a:sym typeface="Geometria"/>
                </a:rPr>
                <a:t> Radio leads the media popularity followed by Print &amp; Digital.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47030"/>
            <a:ext cx="6871853" cy="1038063"/>
            <a:chOff x="0" y="0"/>
            <a:chExt cx="1809871" cy="2733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09871" cy="273399"/>
            </a:xfrm>
            <a:custGeom>
              <a:avLst/>
              <a:gdLst/>
              <a:ahLst/>
              <a:cxnLst/>
              <a:rect r="r" b="b" t="t" l="l"/>
              <a:pathLst>
                <a:path h="273399" w="1809871">
                  <a:moveTo>
                    <a:pt x="0" y="0"/>
                  </a:moveTo>
                  <a:lnTo>
                    <a:pt x="1809871" y="0"/>
                  </a:lnTo>
                  <a:lnTo>
                    <a:pt x="1809871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1809871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9" id="9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2" id="12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3" id="13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  <p:graphicFrame>
        <p:nvGraphicFramePr>
          <p:cNvPr name="Object 14" id="14"/>
          <p:cNvGraphicFramePr/>
          <p:nvPr/>
        </p:nvGraphicFramePr>
        <p:xfrm>
          <a:off x="1551781" y="2260413"/>
          <a:ext cx="14177828" cy="6388049"/>
        </p:xfrm>
        <a:graphic>
          <a:graphicData uri="http://schemas.openxmlformats.org/presentationml/2006/ole">
            <p:oleObj imgW="17005300" imgH="9220200" r:id="rId6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15" id="15"/>
          <p:cNvSpPr txBox="true"/>
          <p:nvPr/>
        </p:nvSpPr>
        <p:spPr>
          <a:xfrm rot="0">
            <a:off x="501103" y="124318"/>
            <a:ext cx="5869647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sz="459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MEDIA TG REACH 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47030"/>
            <a:ext cx="15196643" cy="1038063"/>
            <a:chOff x="0" y="0"/>
            <a:chExt cx="4002408" cy="2733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02408" cy="273399"/>
            </a:xfrm>
            <a:custGeom>
              <a:avLst/>
              <a:gdLst/>
              <a:ahLst/>
              <a:cxnLst/>
              <a:rect r="r" b="b" t="t" l="l"/>
              <a:pathLst>
                <a:path h="273399" w="4002408">
                  <a:moveTo>
                    <a:pt x="0" y="0"/>
                  </a:moveTo>
                  <a:lnTo>
                    <a:pt x="4002408" y="0"/>
                  </a:lnTo>
                  <a:lnTo>
                    <a:pt x="4002408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4002408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9" id="9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2" id="12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3" id="13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  <p:graphicFrame>
        <p:nvGraphicFramePr>
          <p:cNvPr name="Object 14" id="14"/>
          <p:cNvGraphicFramePr/>
          <p:nvPr/>
        </p:nvGraphicFramePr>
        <p:xfrm>
          <a:off x="2596118" y="1681900"/>
          <a:ext cx="16230600" cy="6275076"/>
        </p:xfrm>
        <a:graphic>
          <a:graphicData uri="http://schemas.openxmlformats.org/presentationml/2006/ole">
            <p:oleObj imgW="19469100" imgH="9525000" r:id="rId6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15" id="15"/>
          <p:cNvSpPr txBox="true"/>
          <p:nvPr/>
        </p:nvSpPr>
        <p:spPr>
          <a:xfrm rot="0">
            <a:off x="345335" y="221415"/>
            <a:ext cx="14534761" cy="764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POPULAR AD PLATFORMS AMONG TG (EFFECTIVENESS) 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72765" y="4798466"/>
            <a:ext cx="633799" cy="650138"/>
          </a:xfrm>
          <a:custGeom>
            <a:avLst/>
            <a:gdLst/>
            <a:ahLst/>
            <a:cxnLst/>
            <a:rect r="r" b="b" t="t" l="l"/>
            <a:pathLst>
              <a:path h="650138" w="633799">
                <a:moveTo>
                  <a:pt x="0" y="0"/>
                </a:moveTo>
                <a:lnTo>
                  <a:pt x="633799" y="0"/>
                </a:lnTo>
                <a:lnTo>
                  <a:pt x="633799" y="650138"/>
                </a:lnTo>
                <a:lnTo>
                  <a:pt x="0" y="650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213685" y="4666946"/>
            <a:ext cx="8230348" cy="993084"/>
            <a:chOff x="0" y="0"/>
            <a:chExt cx="2167664" cy="2615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67664" cy="261553"/>
            </a:xfrm>
            <a:custGeom>
              <a:avLst/>
              <a:gdLst/>
              <a:ahLst/>
              <a:cxnLst/>
              <a:rect r="r" b="b" t="t" l="l"/>
              <a:pathLst>
                <a:path h="261553" w="2167664">
                  <a:moveTo>
                    <a:pt x="21635" y="0"/>
                  </a:moveTo>
                  <a:lnTo>
                    <a:pt x="2146029" y="0"/>
                  </a:lnTo>
                  <a:cubicBezTo>
                    <a:pt x="2157977" y="0"/>
                    <a:pt x="2167664" y="9686"/>
                    <a:pt x="2167664" y="21635"/>
                  </a:cubicBezTo>
                  <a:lnTo>
                    <a:pt x="2167664" y="239918"/>
                  </a:lnTo>
                  <a:cubicBezTo>
                    <a:pt x="2167664" y="245656"/>
                    <a:pt x="2165384" y="251159"/>
                    <a:pt x="2161327" y="255216"/>
                  </a:cubicBezTo>
                  <a:cubicBezTo>
                    <a:pt x="2157269" y="259274"/>
                    <a:pt x="2151767" y="261553"/>
                    <a:pt x="2146029" y="261553"/>
                  </a:cubicBezTo>
                  <a:lnTo>
                    <a:pt x="21635" y="261553"/>
                  </a:lnTo>
                  <a:cubicBezTo>
                    <a:pt x="15897" y="261553"/>
                    <a:pt x="10394" y="259274"/>
                    <a:pt x="6337" y="255216"/>
                  </a:cubicBezTo>
                  <a:cubicBezTo>
                    <a:pt x="2279" y="251159"/>
                    <a:pt x="0" y="245656"/>
                    <a:pt x="0" y="239918"/>
                  </a:cubicBezTo>
                  <a:lnTo>
                    <a:pt x="0" y="21635"/>
                  </a:lnTo>
                  <a:cubicBezTo>
                    <a:pt x="0" y="15897"/>
                    <a:pt x="2279" y="10394"/>
                    <a:pt x="6337" y="6337"/>
                  </a:cubicBezTo>
                  <a:cubicBezTo>
                    <a:pt x="10394" y="2279"/>
                    <a:pt x="15897" y="0"/>
                    <a:pt x="2163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660049">
                      <a:alpha val="100000"/>
                    </a:srgbClr>
                  </a:gs>
                  <a:gs pos="33333">
                    <a:srgbClr val="9B7CCF">
                      <a:alpha val="100000"/>
                    </a:srgbClr>
                  </a:gs>
                  <a:gs pos="66667">
                    <a:srgbClr val="FF40DB">
                      <a:alpha val="100000"/>
                    </a:srgbClr>
                  </a:gs>
                  <a:gs pos="100000">
                    <a:srgbClr val="FF4040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2167664" cy="3472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427241" y="3676796"/>
            <a:ext cx="3590925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Market Insights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27241" y="4706924"/>
            <a:ext cx="7561064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b="true" sz="3799">
                <a:solidFill>
                  <a:srgbClr val="E20000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MEDIA STRATEGY &amp; PLANNING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27241" y="6767179"/>
            <a:ext cx="2640687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Case Study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10800000">
            <a:off x="8847637" y="1599584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427241" y="5737051"/>
            <a:ext cx="7803237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Campaign Outcomes &amp; Roadmap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27241" y="2646668"/>
            <a:ext cx="4749046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Campaign Summary</a:t>
            </a:r>
          </a:p>
        </p:txBody>
      </p:sp>
      <p:sp>
        <p:nvSpPr>
          <p:cNvPr name="AutoShape 12" id="12"/>
          <p:cNvSpPr/>
          <p:nvPr/>
        </p:nvSpPr>
        <p:spPr>
          <a:xfrm>
            <a:off x="-144863" y="47030"/>
            <a:ext cx="19732343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0" y="47030"/>
            <a:ext cx="3984516" cy="1071864"/>
            <a:chOff x="0" y="0"/>
            <a:chExt cx="1049420" cy="28230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49420" cy="282302"/>
            </a:xfrm>
            <a:custGeom>
              <a:avLst/>
              <a:gdLst/>
              <a:ahLst/>
              <a:cxnLst/>
              <a:rect r="r" b="b" t="t" l="l"/>
              <a:pathLst>
                <a:path h="282302" w="1049420">
                  <a:moveTo>
                    <a:pt x="0" y="0"/>
                  </a:moveTo>
                  <a:lnTo>
                    <a:pt x="1049420" y="0"/>
                  </a:lnTo>
                  <a:lnTo>
                    <a:pt x="1049420" y="282302"/>
                  </a:lnTo>
                  <a:lnTo>
                    <a:pt x="0" y="282302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1049420" cy="368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16437" y="98774"/>
            <a:ext cx="355164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CF7F3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AGENDA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9" id="19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22" id="22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3" id="23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44863" y="47030"/>
            <a:ext cx="19732343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0" y="47030"/>
            <a:ext cx="7424082" cy="1071864"/>
            <a:chOff x="0" y="0"/>
            <a:chExt cx="1955314" cy="2823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55314" cy="282302"/>
            </a:xfrm>
            <a:custGeom>
              <a:avLst/>
              <a:gdLst/>
              <a:ahLst/>
              <a:cxnLst/>
              <a:rect r="r" b="b" t="t" l="l"/>
              <a:pathLst>
                <a:path h="282302" w="1955314">
                  <a:moveTo>
                    <a:pt x="0" y="0"/>
                  </a:moveTo>
                  <a:lnTo>
                    <a:pt x="1955314" y="0"/>
                  </a:lnTo>
                  <a:lnTo>
                    <a:pt x="1955314" y="282302"/>
                  </a:lnTo>
                  <a:lnTo>
                    <a:pt x="0" y="282302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1955314" cy="368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0800000">
            <a:off x="8847637" y="1599584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11067686" y="8468226"/>
            <a:ext cx="532670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-5400000">
            <a:off x="11679016" y="8327310"/>
            <a:ext cx="322931" cy="281830"/>
            <a:chOff x="0" y="0"/>
            <a:chExt cx="698500" cy="609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8500" cy="609600"/>
            </a:xfrm>
            <a:custGeom>
              <a:avLst/>
              <a:gdLst/>
              <a:ahLst/>
              <a:cxnLst/>
              <a:rect r="r" b="b" t="t" l="l"/>
              <a:pathLst>
                <a:path h="609600" w="698500">
                  <a:moveTo>
                    <a:pt x="349250" y="609600"/>
                  </a:moveTo>
                  <a:lnTo>
                    <a:pt x="0" y="0"/>
                  </a:lnTo>
                  <a:lnTo>
                    <a:pt x="698500" y="0"/>
                  </a:lnTo>
                  <a:lnTo>
                    <a:pt x="349250" y="609600"/>
                  </a:lnTo>
                  <a:close/>
                </a:path>
              </a:pathLst>
            </a:custGeom>
            <a:solidFill>
              <a:srgbClr val="510C3C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215900" y="-85725"/>
              <a:ext cx="266700" cy="466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982535" y="2549784"/>
            <a:ext cx="322931" cy="6352030"/>
            <a:chOff x="0" y="0"/>
            <a:chExt cx="430574" cy="8469373"/>
          </a:xfrm>
        </p:grpSpPr>
        <p:sp>
          <p:nvSpPr>
            <p:cNvPr name="AutoShape 13" id="13"/>
            <p:cNvSpPr/>
            <p:nvPr/>
          </p:nvSpPr>
          <p:spPr>
            <a:xfrm flipV="true">
              <a:off x="215287" y="5637610"/>
              <a:ext cx="0" cy="2831763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" id="14"/>
            <p:cNvSpPr/>
            <p:nvPr/>
          </p:nvSpPr>
          <p:spPr>
            <a:xfrm flipV="true">
              <a:off x="215287" y="3111163"/>
              <a:ext cx="0" cy="2831763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5" id="15"/>
            <p:cNvGrpSpPr/>
            <p:nvPr/>
          </p:nvGrpSpPr>
          <p:grpSpPr>
            <a:xfrm rot="0">
              <a:off x="0" y="3970779"/>
              <a:ext cx="430574" cy="375774"/>
              <a:chOff x="0" y="0"/>
              <a:chExt cx="698500" cy="6096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98500" cy="609600"/>
              </a:xfrm>
              <a:custGeom>
                <a:avLst/>
                <a:gdLst/>
                <a:ahLst/>
                <a:cxnLst/>
                <a:rect r="r" b="b" t="t" l="l"/>
                <a:pathLst>
                  <a:path h="609600" w="698500">
                    <a:moveTo>
                      <a:pt x="349250" y="609600"/>
                    </a:moveTo>
                    <a:lnTo>
                      <a:pt x="0" y="0"/>
                    </a:lnTo>
                    <a:lnTo>
                      <a:pt x="698500" y="0"/>
                    </a:lnTo>
                    <a:lnTo>
                      <a:pt x="349250" y="609600"/>
                    </a:lnTo>
                    <a:close/>
                  </a:path>
                </a:pathLst>
              </a:custGeom>
              <a:solidFill>
                <a:srgbClr val="510C3C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215900" y="-85725"/>
                <a:ext cx="266700" cy="4667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8" id="18"/>
            <p:cNvSpPr/>
            <p:nvPr/>
          </p:nvSpPr>
          <p:spPr>
            <a:xfrm flipV="true">
              <a:off x="215287" y="0"/>
              <a:ext cx="0" cy="2831763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9" id="19"/>
            <p:cNvGrpSpPr/>
            <p:nvPr/>
          </p:nvGrpSpPr>
          <p:grpSpPr>
            <a:xfrm rot="0">
              <a:off x="0" y="6497226"/>
              <a:ext cx="430574" cy="375774"/>
              <a:chOff x="0" y="0"/>
              <a:chExt cx="698500" cy="6096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98500" cy="609600"/>
              </a:xfrm>
              <a:custGeom>
                <a:avLst/>
                <a:gdLst/>
                <a:ahLst/>
                <a:cxnLst/>
                <a:rect r="r" b="b" t="t" l="l"/>
                <a:pathLst>
                  <a:path h="609600" w="698500">
                    <a:moveTo>
                      <a:pt x="349250" y="609600"/>
                    </a:moveTo>
                    <a:lnTo>
                      <a:pt x="0" y="0"/>
                    </a:lnTo>
                    <a:lnTo>
                      <a:pt x="698500" y="0"/>
                    </a:lnTo>
                    <a:lnTo>
                      <a:pt x="349250" y="609600"/>
                    </a:lnTo>
                    <a:close/>
                  </a:path>
                </a:pathLst>
              </a:custGeom>
              <a:solidFill>
                <a:srgbClr val="510C3C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215900" y="-85725"/>
                <a:ext cx="266700" cy="4667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0" y="1465118"/>
              <a:ext cx="430574" cy="375774"/>
              <a:chOff x="0" y="0"/>
              <a:chExt cx="698500" cy="6096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98500" cy="609600"/>
              </a:xfrm>
              <a:custGeom>
                <a:avLst/>
                <a:gdLst/>
                <a:ahLst/>
                <a:cxnLst/>
                <a:rect r="r" b="b" t="t" l="l"/>
                <a:pathLst>
                  <a:path h="609600" w="698500">
                    <a:moveTo>
                      <a:pt x="349250" y="609600"/>
                    </a:moveTo>
                    <a:lnTo>
                      <a:pt x="0" y="0"/>
                    </a:lnTo>
                    <a:lnTo>
                      <a:pt x="698500" y="0"/>
                    </a:lnTo>
                    <a:lnTo>
                      <a:pt x="349250" y="609600"/>
                    </a:lnTo>
                    <a:close/>
                  </a:path>
                </a:pathLst>
              </a:custGeom>
              <a:solidFill>
                <a:srgbClr val="510C3C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215900" y="-85725"/>
                <a:ext cx="266700" cy="4667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AutoShape 25" id="25"/>
          <p:cNvSpPr/>
          <p:nvPr/>
        </p:nvSpPr>
        <p:spPr>
          <a:xfrm flipV="true">
            <a:off x="5740977" y="2856574"/>
            <a:ext cx="532670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6" id="26"/>
          <p:cNvGrpSpPr/>
          <p:nvPr/>
        </p:nvGrpSpPr>
        <p:grpSpPr>
          <a:xfrm rot="0">
            <a:off x="1308997" y="2202635"/>
            <a:ext cx="4431980" cy="1232907"/>
            <a:chOff x="0" y="0"/>
            <a:chExt cx="1337769" cy="37214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337770" cy="372146"/>
            </a:xfrm>
            <a:custGeom>
              <a:avLst/>
              <a:gdLst/>
              <a:ahLst/>
              <a:cxnLst/>
              <a:rect r="r" b="b" t="t" l="l"/>
              <a:pathLst>
                <a:path h="372146" w="1337770">
                  <a:moveTo>
                    <a:pt x="34937" y="0"/>
                  </a:moveTo>
                  <a:lnTo>
                    <a:pt x="1302833" y="0"/>
                  </a:lnTo>
                  <a:cubicBezTo>
                    <a:pt x="1312099" y="0"/>
                    <a:pt x="1320985" y="3681"/>
                    <a:pt x="1327537" y="10233"/>
                  </a:cubicBezTo>
                  <a:cubicBezTo>
                    <a:pt x="1334089" y="16785"/>
                    <a:pt x="1337770" y="25671"/>
                    <a:pt x="1337770" y="34937"/>
                  </a:cubicBezTo>
                  <a:lnTo>
                    <a:pt x="1337770" y="337210"/>
                  </a:lnTo>
                  <a:cubicBezTo>
                    <a:pt x="1337770" y="356505"/>
                    <a:pt x="1322128" y="372146"/>
                    <a:pt x="1302833" y="372146"/>
                  </a:cubicBezTo>
                  <a:lnTo>
                    <a:pt x="34937" y="372146"/>
                  </a:lnTo>
                  <a:cubicBezTo>
                    <a:pt x="25671" y="372146"/>
                    <a:pt x="16785" y="368465"/>
                    <a:pt x="10233" y="361914"/>
                  </a:cubicBezTo>
                  <a:cubicBezTo>
                    <a:pt x="3681" y="355362"/>
                    <a:pt x="0" y="346475"/>
                    <a:pt x="0" y="337210"/>
                  </a:cubicBezTo>
                  <a:lnTo>
                    <a:pt x="0" y="34937"/>
                  </a:lnTo>
                  <a:cubicBezTo>
                    <a:pt x="0" y="25671"/>
                    <a:pt x="3681" y="16785"/>
                    <a:pt x="10233" y="10233"/>
                  </a:cubicBezTo>
                  <a:cubicBezTo>
                    <a:pt x="16785" y="3681"/>
                    <a:pt x="25671" y="0"/>
                    <a:pt x="34937" y="0"/>
                  </a:cubicBezTo>
                  <a:close/>
                </a:path>
              </a:pathLst>
            </a:custGeom>
            <a:solidFill>
              <a:srgbClr val="660049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337769" cy="4102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884932" y="2590805"/>
            <a:ext cx="3280110" cy="37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CF7F3"/>
                </a:solidFill>
                <a:latin typeface="Geometria"/>
                <a:ea typeface="Geometria"/>
                <a:cs typeface="Geometria"/>
                <a:sym typeface="Geometria"/>
              </a:rPr>
              <a:t>OBJECTIVE ALIGNMENT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6875572" y="2202635"/>
            <a:ext cx="4431980" cy="1232907"/>
            <a:chOff x="0" y="0"/>
            <a:chExt cx="1337769" cy="37214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337770" cy="372146"/>
            </a:xfrm>
            <a:custGeom>
              <a:avLst/>
              <a:gdLst/>
              <a:ahLst/>
              <a:cxnLst/>
              <a:rect r="r" b="b" t="t" l="l"/>
              <a:pathLst>
                <a:path h="372146" w="1337770">
                  <a:moveTo>
                    <a:pt x="34937" y="0"/>
                  </a:moveTo>
                  <a:lnTo>
                    <a:pt x="1302833" y="0"/>
                  </a:lnTo>
                  <a:cubicBezTo>
                    <a:pt x="1312099" y="0"/>
                    <a:pt x="1320985" y="3681"/>
                    <a:pt x="1327537" y="10233"/>
                  </a:cubicBezTo>
                  <a:cubicBezTo>
                    <a:pt x="1334089" y="16785"/>
                    <a:pt x="1337770" y="25671"/>
                    <a:pt x="1337770" y="34937"/>
                  </a:cubicBezTo>
                  <a:lnTo>
                    <a:pt x="1337770" y="337210"/>
                  </a:lnTo>
                  <a:cubicBezTo>
                    <a:pt x="1337770" y="356505"/>
                    <a:pt x="1322128" y="372146"/>
                    <a:pt x="1302833" y="372146"/>
                  </a:cubicBezTo>
                  <a:lnTo>
                    <a:pt x="34937" y="372146"/>
                  </a:lnTo>
                  <a:cubicBezTo>
                    <a:pt x="25671" y="372146"/>
                    <a:pt x="16785" y="368465"/>
                    <a:pt x="10233" y="361914"/>
                  </a:cubicBezTo>
                  <a:cubicBezTo>
                    <a:pt x="3681" y="355362"/>
                    <a:pt x="0" y="346475"/>
                    <a:pt x="0" y="337210"/>
                  </a:cubicBezTo>
                  <a:lnTo>
                    <a:pt x="0" y="34937"/>
                  </a:lnTo>
                  <a:cubicBezTo>
                    <a:pt x="0" y="25671"/>
                    <a:pt x="3681" y="16785"/>
                    <a:pt x="10233" y="10233"/>
                  </a:cubicBezTo>
                  <a:cubicBezTo>
                    <a:pt x="16785" y="3681"/>
                    <a:pt x="25671" y="0"/>
                    <a:pt x="34937" y="0"/>
                  </a:cubicBezTo>
                  <a:close/>
                </a:path>
              </a:pathLst>
            </a:custGeom>
            <a:solidFill>
              <a:srgbClr val="660049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1337769" cy="4102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7451507" y="2424118"/>
            <a:ext cx="3280110" cy="704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CF7F3"/>
                </a:solidFill>
                <a:latin typeface="Geometria"/>
                <a:ea typeface="Geometria"/>
                <a:cs typeface="Geometria"/>
                <a:sym typeface="Geometria"/>
              </a:rPr>
              <a:t>AUDIENCE AND MARKET ANALYSIS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6875572" y="4064191"/>
            <a:ext cx="4431980" cy="1218830"/>
            <a:chOff x="0" y="0"/>
            <a:chExt cx="1337769" cy="36789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337770" cy="367897"/>
            </a:xfrm>
            <a:custGeom>
              <a:avLst/>
              <a:gdLst/>
              <a:ahLst/>
              <a:cxnLst/>
              <a:rect r="r" b="b" t="t" l="l"/>
              <a:pathLst>
                <a:path h="367897" w="1337770">
                  <a:moveTo>
                    <a:pt x="34937" y="0"/>
                  </a:moveTo>
                  <a:lnTo>
                    <a:pt x="1302833" y="0"/>
                  </a:lnTo>
                  <a:cubicBezTo>
                    <a:pt x="1312099" y="0"/>
                    <a:pt x="1320985" y="3681"/>
                    <a:pt x="1327537" y="10233"/>
                  </a:cubicBezTo>
                  <a:cubicBezTo>
                    <a:pt x="1334089" y="16785"/>
                    <a:pt x="1337770" y="25671"/>
                    <a:pt x="1337770" y="34937"/>
                  </a:cubicBezTo>
                  <a:lnTo>
                    <a:pt x="1337770" y="332961"/>
                  </a:lnTo>
                  <a:cubicBezTo>
                    <a:pt x="1337770" y="352256"/>
                    <a:pt x="1322128" y="367897"/>
                    <a:pt x="1302833" y="367897"/>
                  </a:cubicBezTo>
                  <a:lnTo>
                    <a:pt x="34937" y="367897"/>
                  </a:lnTo>
                  <a:cubicBezTo>
                    <a:pt x="25671" y="367897"/>
                    <a:pt x="16785" y="364216"/>
                    <a:pt x="10233" y="357665"/>
                  </a:cubicBezTo>
                  <a:cubicBezTo>
                    <a:pt x="3681" y="351113"/>
                    <a:pt x="0" y="342226"/>
                    <a:pt x="0" y="332961"/>
                  </a:cubicBezTo>
                  <a:lnTo>
                    <a:pt x="0" y="34937"/>
                  </a:lnTo>
                  <a:cubicBezTo>
                    <a:pt x="0" y="25671"/>
                    <a:pt x="3681" y="16785"/>
                    <a:pt x="10233" y="10233"/>
                  </a:cubicBezTo>
                  <a:cubicBezTo>
                    <a:pt x="16785" y="3681"/>
                    <a:pt x="25671" y="0"/>
                    <a:pt x="34937" y="0"/>
                  </a:cubicBezTo>
                  <a:close/>
                </a:path>
              </a:pathLst>
            </a:custGeom>
            <a:solidFill>
              <a:srgbClr val="660049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85725"/>
              <a:ext cx="1337769" cy="453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7527146" y="4278636"/>
            <a:ext cx="3128833" cy="704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CF7F3"/>
                </a:solidFill>
                <a:latin typeface="Geometria"/>
                <a:ea typeface="Geometria"/>
                <a:cs typeface="Geometria"/>
                <a:sym typeface="Geometria"/>
              </a:rPr>
              <a:t>FREQUENCY RECOMMENDATION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6875572" y="7839903"/>
            <a:ext cx="4431980" cy="1218830"/>
            <a:chOff x="0" y="0"/>
            <a:chExt cx="1337769" cy="36789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337770" cy="367897"/>
            </a:xfrm>
            <a:custGeom>
              <a:avLst/>
              <a:gdLst/>
              <a:ahLst/>
              <a:cxnLst/>
              <a:rect r="r" b="b" t="t" l="l"/>
              <a:pathLst>
                <a:path h="367897" w="1337770">
                  <a:moveTo>
                    <a:pt x="34937" y="0"/>
                  </a:moveTo>
                  <a:lnTo>
                    <a:pt x="1302833" y="0"/>
                  </a:lnTo>
                  <a:cubicBezTo>
                    <a:pt x="1312099" y="0"/>
                    <a:pt x="1320985" y="3681"/>
                    <a:pt x="1327537" y="10233"/>
                  </a:cubicBezTo>
                  <a:cubicBezTo>
                    <a:pt x="1334089" y="16785"/>
                    <a:pt x="1337770" y="25671"/>
                    <a:pt x="1337770" y="34937"/>
                  </a:cubicBezTo>
                  <a:lnTo>
                    <a:pt x="1337770" y="332961"/>
                  </a:lnTo>
                  <a:cubicBezTo>
                    <a:pt x="1337770" y="352256"/>
                    <a:pt x="1322128" y="367897"/>
                    <a:pt x="1302833" y="367897"/>
                  </a:cubicBezTo>
                  <a:lnTo>
                    <a:pt x="34937" y="367897"/>
                  </a:lnTo>
                  <a:cubicBezTo>
                    <a:pt x="25671" y="367897"/>
                    <a:pt x="16785" y="364216"/>
                    <a:pt x="10233" y="357665"/>
                  </a:cubicBezTo>
                  <a:cubicBezTo>
                    <a:pt x="3681" y="351113"/>
                    <a:pt x="0" y="342226"/>
                    <a:pt x="0" y="332961"/>
                  </a:cubicBezTo>
                  <a:lnTo>
                    <a:pt x="0" y="34937"/>
                  </a:lnTo>
                  <a:cubicBezTo>
                    <a:pt x="0" y="25671"/>
                    <a:pt x="3681" y="16785"/>
                    <a:pt x="10233" y="10233"/>
                  </a:cubicBezTo>
                  <a:cubicBezTo>
                    <a:pt x="16785" y="3681"/>
                    <a:pt x="25671" y="0"/>
                    <a:pt x="34937" y="0"/>
                  </a:cubicBezTo>
                  <a:close/>
                </a:path>
              </a:pathLst>
            </a:custGeom>
            <a:solidFill>
              <a:srgbClr val="660049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85725"/>
              <a:ext cx="1337769" cy="453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7325195" y="8221035"/>
            <a:ext cx="3532735" cy="37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CF7F3"/>
                </a:solidFill>
                <a:latin typeface="Geometria"/>
                <a:ea typeface="Geometria"/>
                <a:cs typeface="Geometria"/>
                <a:sym typeface="Geometria"/>
              </a:rPr>
              <a:t>BUDGETING &amp; MEDIA MIX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12383214" y="7839903"/>
            <a:ext cx="4431980" cy="1218830"/>
            <a:chOff x="0" y="0"/>
            <a:chExt cx="1337769" cy="367897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337770" cy="367897"/>
            </a:xfrm>
            <a:custGeom>
              <a:avLst/>
              <a:gdLst/>
              <a:ahLst/>
              <a:cxnLst/>
              <a:rect r="r" b="b" t="t" l="l"/>
              <a:pathLst>
                <a:path h="367897" w="1337770">
                  <a:moveTo>
                    <a:pt x="34937" y="0"/>
                  </a:moveTo>
                  <a:lnTo>
                    <a:pt x="1302833" y="0"/>
                  </a:lnTo>
                  <a:cubicBezTo>
                    <a:pt x="1312099" y="0"/>
                    <a:pt x="1320985" y="3681"/>
                    <a:pt x="1327537" y="10233"/>
                  </a:cubicBezTo>
                  <a:cubicBezTo>
                    <a:pt x="1334089" y="16785"/>
                    <a:pt x="1337770" y="25671"/>
                    <a:pt x="1337770" y="34937"/>
                  </a:cubicBezTo>
                  <a:lnTo>
                    <a:pt x="1337770" y="332961"/>
                  </a:lnTo>
                  <a:cubicBezTo>
                    <a:pt x="1337770" y="352256"/>
                    <a:pt x="1322128" y="367897"/>
                    <a:pt x="1302833" y="367897"/>
                  </a:cubicBezTo>
                  <a:lnTo>
                    <a:pt x="34937" y="367897"/>
                  </a:lnTo>
                  <a:cubicBezTo>
                    <a:pt x="25671" y="367897"/>
                    <a:pt x="16785" y="364216"/>
                    <a:pt x="10233" y="357665"/>
                  </a:cubicBezTo>
                  <a:cubicBezTo>
                    <a:pt x="3681" y="351113"/>
                    <a:pt x="0" y="342226"/>
                    <a:pt x="0" y="332961"/>
                  </a:cubicBezTo>
                  <a:lnTo>
                    <a:pt x="0" y="34937"/>
                  </a:lnTo>
                  <a:cubicBezTo>
                    <a:pt x="0" y="25671"/>
                    <a:pt x="3681" y="16785"/>
                    <a:pt x="10233" y="10233"/>
                  </a:cubicBezTo>
                  <a:cubicBezTo>
                    <a:pt x="16785" y="3681"/>
                    <a:pt x="25671" y="0"/>
                    <a:pt x="34937" y="0"/>
                  </a:cubicBezTo>
                  <a:close/>
                </a:path>
              </a:pathLst>
            </a:custGeom>
            <a:solidFill>
              <a:srgbClr val="660049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85725"/>
              <a:ext cx="1337769" cy="453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12996675" y="8221035"/>
            <a:ext cx="3205059" cy="37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CF7F3"/>
                </a:solidFill>
                <a:latin typeface="Geometria"/>
                <a:ea typeface="Geometria"/>
                <a:cs typeface="Geometria"/>
                <a:sym typeface="Geometria"/>
              </a:rPr>
              <a:t>EXECUTION ROADMAP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6875572" y="6054546"/>
            <a:ext cx="4431980" cy="1232907"/>
            <a:chOff x="0" y="0"/>
            <a:chExt cx="1337769" cy="372146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337770" cy="372146"/>
            </a:xfrm>
            <a:custGeom>
              <a:avLst/>
              <a:gdLst/>
              <a:ahLst/>
              <a:cxnLst/>
              <a:rect r="r" b="b" t="t" l="l"/>
              <a:pathLst>
                <a:path h="372146" w="1337770">
                  <a:moveTo>
                    <a:pt x="34937" y="0"/>
                  </a:moveTo>
                  <a:lnTo>
                    <a:pt x="1302833" y="0"/>
                  </a:lnTo>
                  <a:cubicBezTo>
                    <a:pt x="1312099" y="0"/>
                    <a:pt x="1320985" y="3681"/>
                    <a:pt x="1327537" y="10233"/>
                  </a:cubicBezTo>
                  <a:cubicBezTo>
                    <a:pt x="1334089" y="16785"/>
                    <a:pt x="1337770" y="25671"/>
                    <a:pt x="1337770" y="34937"/>
                  </a:cubicBezTo>
                  <a:lnTo>
                    <a:pt x="1337770" y="337210"/>
                  </a:lnTo>
                  <a:cubicBezTo>
                    <a:pt x="1337770" y="356505"/>
                    <a:pt x="1322128" y="372146"/>
                    <a:pt x="1302833" y="372146"/>
                  </a:cubicBezTo>
                  <a:lnTo>
                    <a:pt x="34937" y="372146"/>
                  </a:lnTo>
                  <a:cubicBezTo>
                    <a:pt x="25671" y="372146"/>
                    <a:pt x="16785" y="368465"/>
                    <a:pt x="10233" y="361914"/>
                  </a:cubicBezTo>
                  <a:cubicBezTo>
                    <a:pt x="3681" y="355362"/>
                    <a:pt x="0" y="346475"/>
                    <a:pt x="0" y="337210"/>
                  </a:cubicBezTo>
                  <a:lnTo>
                    <a:pt x="0" y="34937"/>
                  </a:lnTo>
                  <a:cubicBezTo>
                    <a:pt x="0" y="25671"/>
                    <a:pt x="3681" y="16785"/>
                    <a:pt x="10233" y="10233"/>
                  </a:cubicBezTo>
                  <a:cubicBezTo>
                    <a:pt x="16785" y="3681"/>
                    <a:pt x="25671" y="0"/>
                    <a:pt x="34937" y="0"/>
                  </a:cubicBezTo>
                  <a:close/>
                </a:path>
              </a:pathLst>
            </a:custGeom>
            <a:solidFill>
              <a:srgbClr val="660049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38100"/>
              <a:ext cx="1337769" cy="4102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9" id="49"/>
          <p:cNvSpPr txBox="true"/>
          <p:nvPr/>
        </p:nvSpPr>
        <p:spPr>
          <a:xfrm rot="0">
            <a:off x="7142587" y="6276030"/>
            <a:ext cx="3897950" cy="704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CF7F3"/>
                </a:solidFill>
                <a:latin typeface="Geometria"/>
                <a:ea typeface="Geometria"/>
                <a:cs typeface="Geometria"/>
                <a:sym typeface="Geometria"/>
              </a:rPr>
              <a:t>CHANNEL &amp; PLATFORM STRATEGY</a:t>
            </a:r>
          </a:p>
        </p:txBody>
      </p:sp>
      <p:grpSp>
        <p:nvGrpSpPr>
          <p:cNvPr name="Group 50" id="50"/>
          <p:cNvGrpSpPr/>
          <p:nvPr/>
        </p:nvGrpSpPr>
        <p:grpSpPr>
          <a:xfrm rot="-5400000">
            <a:off x="6179894" y="2715658"/>
            <a:ext cx="322931" cy="281830"/>
            <a:chOff x="0" y="0"/>
            <a:chExt cx="698500" cy="6096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698500" cy="609600"/>
            </a:xfrm>
            <a:custGeom>
              <a:avLst/>
              <a:gdLst/>
              <a:ahLst/>
              <a:cxnLst/>
              <a:rect r="r" b="b" t="t" l="l"/>
              <a:pathLst>
                <a:path h="609600" w="698500">
                  <a:moveTo>
                    <a:pt x="349250" y="609600"/>
                  </a:moveTo>
                  <a:lnTo>
                    <a:pt x="0" y="0"/>
                  </a:lnTo>
                  <a:lnTo>
                    <a:pt x="698500" y="0"/>
                  </a:lnTo>
                  <a:lnTo>
                    <a:pt x="349250" y="609600"/>
                  </a:lnTo>
                  <a:close/>
                </a:path>
              </a:pathLst>
            </a:custGeom>
            <a:solidFill>
              <a:srgbClr val="510C3C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2" id="52"/>
            <p:cNvSpPr txBox="true"/>
            <p:nvPr/>
          </p:nvSpPr>
          <p:spPr>
            <a:xfrm>
              <a:off x="215900" y="-85725"/>
              <a:ext cx="266700" cy="466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54" id="54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57" id="57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8" id="58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  <p:sp>
        <p:nvSpPr>
          <p:cNvPr name="TextBox 59" id="59"/>
          <p:cNvSpPr txBox="true"/>
          <p:nvPr/>
        </p:nvSpPr>
        <p:spPr>
          <a:xfrm rot="0">
            <a:off x="333695" y="98774"/>
            <a:ext cx="6756691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CF7F3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CAMPAIGN PLANNING  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44863" y="47030"/>
            <a:ext cx="19732343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0" y="47030"/>
            <a:ext cx="9690142" cy="1071864"/>
            <a:chOff x="0" y="0"/>
            <a:chExt cx="2552136" cy="2823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52136" cy="282302"/>
            </a:xfrm>
            <a:custGeom>
              <a:avLst/>
              <a:gdLst/>
              <a:ahLst/>
              <a:cxnLst/>
              <a:rect r="r" b="b" t="t" l="l"/>
              <a:pathLst>
                <a:path h="282302" w="2552136">
                  <a:moveTo>
                    <a:pt x="0" y="0"/>
                  </a:moveTo>
                  <a:lnTo>
                    <a:pt x="2552136" y="0"/>
                  </a:lnTo>
                  <a:lnTo>
                    <a:pt x="2552136" y="282302"/>
                  </a:lnTo>
                  <a:lnTo>
                    <a:pt x="0" y="282302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2552136" cy="368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8847637" y="1599584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9" id="9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2" id="12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3" id="13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  <p:graphicFrame>
        <p:nvGraphicFramePr>
          <p:cNvPr name="Table 14" id="14"/>
          <p:cNvGraphicFramePr>
            <a:graphicFrameLocks noGrp="true"/>
          </p:cNvGraphicFramePr>
          <p:nvPr/>
        </p:nvGraphicFramePr>
        <p:xfrm>
          <a:off x="1748023" y="3000200"/>
          <a:ext cx="6194097" cy="4541442"/>
        </p:xfrm>
        <a:graphic>
          <a:graphicData uri="http://schemas.openxmlformats.org/drawingml/2006/table">
            <a:tbl>
              <a:tblPr/>
              <a:tblGrid>
                <a:gridCol w="4833773"/>
              </a:tblGrid>
              <a:tr h="9585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>
                          <a:gradFill>
                            <a:gsLst>
                              <a:gs pos="0">
                                <a:srgbClr val="FCF7F3">
                                  <a:alpha val="100000"/>
                                </a:srgbClr>
                              </a:gs>
                              <a:gs pos="100000">
                                <a:srgbClr val="FFFFFF">
                                  <a:alpha val="100000"/>
                                </a:srgbClr>
                              </a:gs>
                            </a:gsLst>
                            <a:lin ang="2700000"/>
                          </a:gradFill>
                          <a:latin typeface="Geometria Bold"/>
                          <a:ea typeface="Geometria Bold"/>
                          <a:cs typeface="Geometria Bold"/>
                          <a:sym typeface="Geometria Bold"/>
                        </a:rPr>
                        <a:t> Factors Considered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49"/>
                    </a:solidFill>
                  </a:tcPr>
                </a:tc>
              </a:tr>
              <a:tr h="89002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 Market Factors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14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 Ad Factors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07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Media Factors </a:t>
                      </a:r>
                      <a:r>
                        <a:rPr lang="en-US" sz="22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07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Objective- Awareness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5" id="15"/>
          <p:cNvSpPr txBox="true"/>
          <p:nvPr/>
        </p:nvSpPr>
        <p:spPr>
          <a:xfrm rot="0">
            <a:off x="333695" y="98774"/>
            <a:ext cx="8140181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CF7F3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FREQUENCY CALCULATOR</a:t>
            </a:r>
          </a:p>
        </p:txBody>
      </p:sp>
      <p:graphicFrame>
        <p:nvGraphicFramePr>
          <p:cNvPr name="Table 16" id="16"/>
          <p:cNvGraphicFramePr>
            <a:graphicFrameLocks noGrp="true"/>
          </p:cNvGraphicFramePr>
          <p:nvPr/>
        </p:nvGraphicFramePr>
        <p:xfrm>
          <a:off x="9690142" y="3162300"/>
          <a:ext cx="6885841" cy="6096000"/>
        </p:xfrm>
        <a:graphic>
          <a:graphicData uri="http://schemas.openxmlformats.org/drawingml/2006/table">
            <a:tbl>
              <a:tblPr/>
              <a:tblGrid>
                <a:gridCol w="3484676"/>
                <a:gridCol w="2826934"/>
              </a:tblGrid>
              <a:tr h="28473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000000"/>
                          </a:solidFill>
                          <a:latin typeface="Geometria Bold"/>
                          <a:ea typeface="Geometria Bold"/>
                          <a:cs typeface="Geometria Bold"/>
                          <a:sym typeface="Geometria Bold"/>
                        </a:rPr>
                        <a:t>Campaign frequency estimator Duration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4–6 weeks, aligned to a one-month lead-generation burst with room for optimisation.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86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000000"/>
                          </a:solidFill>
                          <a:latin typeface="Geometria Bold"/>
                          <a:ea typeface="Geometria Bold"/>
                          <a:cs typeface="Geometria Bold"/>
                          <a:sym typeface="Geometria Bold"/>
                        </a:rPr>
                        <a:t>Recommended Frequency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4–6 exposures per person on average, optimised for conversion without over-frequency.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44863" y="47030"/>
            <a:ext cx="19732343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0" y="47030"/>
            <a:ext cx="9312894" cy="1071864"/>
            <a:chOff x="0" y="0"/>
            <a:chExt cx="2452779" cy="2823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52779" cy="282302"/>
            </a:xfrm>
            <a:custGeom>
              <a:avLst/>
              <a:gdLst/>
              <a:ahLst/>
              <a:cxnLst/>
              <a:rect r="r" b="b" t="t" l="l"/>
              <a:pathLst>
                <a:path h="282302" w="2452779">
                  <a:moveTo>
                    <a:pt x="0" y="0"/>
                  </a:moveTo>
                  <a:lnTo>
                    <a:pt x="2452779" y="0"/>
                  </a:lnTo>
                  <a:lnTo>
                    <a:pt x="2452779" y="282302"/>
                  </a:lnTo>
                  <a:lnTo>
                    <a:pt x="0" y="282302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2452779" cy="368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8847637" y="1599584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300092" y="1599584"/>
            <a:ext cx="6843908" cy="860426"/>
            <a:chOff x="0" y="0"/>
            <a:chExt cx="2103208" cy="2644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3208" cy="264418"/>
            </a:xfrm>
            <a:custGeom>
              <a:avLst/>
              <a:gdLst/>
              <a:ahLst/>
              <a:cxnLst/>
              <a:rect r="r" b="b" t="t" l="l"/>
              <a:pathLst>
                <a:path h="264418" w="2103208">
                  <a:moveTo>
                    <a:pt x="24887" y="0"/>
                  </a:moveTo>
                  <a:lnTo>
                    <a:pt x="2078321" y="0"/>
                  </a:lnTo>
                  <a:cubicBezTo>
                    <a:pt x="2092066" y="0"/>
                    <a:pt x="2103208" y="11142"/>
                    <a:pt x="2103208" y="24887"/>
                  </a:cubicBezTo>
                  <a:lnTo>
                    <a:pt x="2103208" y="239532"/>
                  </a:lnTo>
                  <a:cubicBezTo>
                    <a:pt x="2103208" y="253276"/>
                    <a:pt x="2092066" y="264418"/>
                    <a:pt x="2078321" y="264418"/>
                  </a:cubicBezTo>
                  <a:lnTo>
                    <a:pt x="24887" y="264418"/>
                  </a:lnTo>
                  <a:cubicBezTo>
                    <a:pt x="11142" y="264418"/>
                    <a:pt x="0" y="253276"/>
                    <a:pt x="0" y="239532"/>
                  </a:cubicBezTo>
                  <a:lnTo>
                    <a:pt x="0" y="24887"/>
                  </a:lnTo>
                  <a:cubicBezTo>
                    <a:pt x="0" y="11142"/>
                    <a:pt x="11142" y="0"/>
                    <a:pt x="24887" y="0"/>
                  </a:cubicBez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2103208" cy="3501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300092" y="2602765"/>
            <a:ext cx="6372880" cy="796091"/>
            <a:chOff x="0" y="0"/>
            <a:chExt cx="1958456" cy="24464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58456" cy="244648"/>
            </a:xfrm>
            <a:custGeom>
              <a:avLst/>
              <a:gdLst/>
              <a:ahLst/>
              <a:cxnLst/>
              <a:rect r="r" b="b" t="t" l="l"/>
              <a:pathLst>
                <a:path h="244648" w="1958456">
                  <a:moveTo>
                    <a:pt x="26726" y="0"/>
                  </a:moveTo>
                  <a:lnTo>
                    <a:pt x="1931730" y="0"/>
                  </a:lnTo>
                  <a:cubicBezTo>
                    <a:pt x="1946490" y="0"/>
                    <a:pt x="1958456" y="11966"/>
                    <a:pt x="1958456" y="26726"/>
                  </a:cubicBezTo>
                  <a:lnTo>
                    <a:pt x="1958456" y="217921"/>
                  </a:lnTo>
                  <a:cubicBezTo>
                    <a:pt x="1958456" y="225010"/>
                    <a:pt x="1955640" y="231808"/>
                    <a:pt x="1950628" y="236820"/>
                  </a:cubicBezTo>
                  <a:cubicBezTo>
                    <a:pt x="1945616" y="241832"/>
                    <a:pt x="1938818" y="244648"/>
                    <a:pt x="1931730" y="244648"/>
                  </a:cubicBezTo>
                  <a:lnTo>
                    <a:pt x="26726" y="244648"/>
                  </a:lnTo>
                  <a:cubicBezTo>
                    <a:pt x="11966" y="244648"/>
                    <a:pt x="0" y="232682"/>
                    <a:pt x="0" y="217921"/>
                  </a:cubicBezTo>
                  <a:lnTo>
                    <a:pt x="0" y="26726"/>
                  </a:lnTo>
                  <a:cubicBezTo>
                    <a:pt x="0" y="19638"/>
                    <a:pt x="2816" y="12840"/>
                    <a:pt x="7828" y="7828"/>
                  </a:cubicBezTo>
                  <a:cubicBezTo>
                    <a:pt x="12840" y="2816"/>
                    <a:pt x="19638" y="0"/>
                    <a:pt x="26726" y="0"/>
                  </a:cubicBezTo>
                  <a:close/>
                </a:path>
              </a:pathLst>
            </a:custGeom>
            <a:solidFill>
              <a:srgbClr val="510C3C">
                <a:alpha val="8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1958456" cy="330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300092" y="3541550"/>
            <a:ext cx="5972506" cy="796091"/>
            <a:chOff x="0" y="0"/>
            <a:chExt cx="1835417" cy="24464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35416" cy="244648"/>
            </a:xfrm>
            <a:custGeom>
              <a:avLst/>
              <a:gdLst/>
              <a:ahLst/>
              <a:cxnLst/>
              <a:rect r="r" b="b" t="t" l="l"/>
              <a:pathLst>
                <a:path h="244648" w="1835416">
                  <a:moveTo>
                    <a:pt x="28518" y="0"/>
                  </a:moveTo>
                  <a:lnTo>
                    <a:pt x="1806899" y="0"/>
                  </a:lnTo>
                  <a:cubicBezTo>
                    <a:pt x="1822649" y="0"/>
                    <a:pt x="1835416" y="12768"/>
                    <a:pt x="1835416" y="28518"/>
                  </a:cubicBezTo>
                  <a:lnTo>
                    <a:pt x="1835416" y="216130"/>
                  </a:lnTo>
                  <a:cubicBezTo>
                    <a:pt x="1835416" y="231880"/>
                    <a:pt x="1822649" y="244648"/>
                    <a:pt x="1806899" y="244648"/>
                  </a:cubicBezTo>
                  <a:lnTo>
                    <a:pt x="28518" y="244648"/>
                  </a:lnTo>
                  <a:cubicBezTo>
                    <a:pt x="12768" y="244648"/>
                    <a:pt x="0" y="231880"/>
                    <a:pt x="0" y="216130"/>
                  </a:cubicBezTo>
                  <a:lnTo>
                    <a:pt x="0" y="28518"/>
                  </a:lnTo>
                  <a:cubicBezTo>
                    <a:pt x="0" y="12768"/>
                    <a:pt x="12768" y="0"/>
                    <a:pt x="28518" y="0"/>
                  </a:cubicBezTo>
                  <a:close/>
                </a:path>
              </a:pathLst>
            </a:custGeom>
            <a:solidFill>
              <a:srgbClr val="510C3C">
                <a:alpha val="8000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1835417" cy="330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300092" y="4480335"/>
            <a:ext cx="5595683" cy="796091"/>
            <a:chOff x="0" y="0"/>
            <a:chExt cx="1719615" cy="24464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719615" cy="244648"/>
            </a:xfrm>
            <a:custGeom>
              <a:avLst/>
              <a:gdLst/>
              <a:ahLst/>
              <a:cxnLst/>
              <a:rect r="r" b="b" t="t" l="l"/>
              <a:pathLst>
                <a:path h="244648" w="1719615">
                  <a:moveTo>
                    <a:pt x="30438" y="0"/>
                  </a:moveTo>
                  <a:lnTo>
                    <a:pt x="1689177" y="0"/>
                  </a:lnTo>
                  <a:cubicBezTo>
                    <a:pt x="1705987" y="0"/>
                    <a:pt x="1719615" y="13628"/>
                    <a:pt x="1719615" y="30438"/>
                  </a:cubicBezTo>
                  <a:lnTo>
                    <a:pt x="1719615" y="214209"/>
                  </a:lnTo>
                  <a:cubicBezTo>
                    <a:pt x="1719615" y="231020"/>
                    <a:pt x="1705987" y="244648"/>
                    <a:pt x="1689177" y="244648"/>
                  </a:cubicBezTo>
                  <a:lnTo>
                    <a:pt x="30438" y="244648"/>
                  </a:lnTo>
                  <a:cubicBezTo>
                    <a:pt x="13628" y="244648"/>
                    <a:pt x="0" y="231020"/>
                    <a:pt x="0" y="214209"/>
                  </a:cubicBezTo>
                  <a:lnTo>
                    <a:pt x="0" y="30438"/>
                  </a:lnTo>
                  <a:cubicBezTo>
                    <a:pt x="0" y="13628"/>
                    <a:pt x="13628" y="0"/>
                    <a:pt x="30438" y="0"/>
                  </a:cubicBezTo>
                  <a:close/>
                </a:path>
              </a:pathLst>
            </a:custGeom>
            <a:solidFill>
              <a:srgbClr val="510C3C">
                <a:alpha val="69804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85725"/>
              <a:ext cx="1719615" cy="330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300092" y="5419119"/>
            <a:ext cx="5265963" cy="796091"/>
            <a:chOff x="0" y="0"/>
            <a:chExt cx="1618288" cy="24464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618288" cy="244648"/>
            </a:xfrm>
            <a:custGeom>
              <a:avLst/>
              <a:gdLst/>
              <a:ahLst/>
              <a:cxnLst/>
              <a:rect r="r" b="b" t="t" l="l"/>
              <a:pathLst>
                <a:path h="244648" w="1618288">
                  <a:moveTo>
                    <a:pt x="32344" y="0"/>
                  </a:moveTo>
                  <a:lnTo>
                    <a:pt x="1585944" y="0"/>
                  </a:lnTo>
                  <a:cubicBezTo>
                    <a:pt x="1603807" y="0"/>
                    <a:pt x="1618288" y="14481"/>
                    <a:pt x="1618288" y="32344"/>
                  </a:cubicBezTo>
                  <a:lnTo>
                    <a:pt x="1618288" y="212304"/>
                  </a:lnTo>
                  <a:cubicBezTo>
                    <a:pt x="1618288" y="230167"/>
                    <a:pt x="1603807" y="244648"/>
                    <a:pt x="1585944" y="244648"/>
                  </a:cubicBezTo>
                  <a:lnTo>
                    <a:pt x="32344" y="244648"/>
                  </a:lnTo>
                  <a:cubicBezTo>
                    <a:pt x="14481" y="244648"/>
                    <a:pt x="0" y="230167"/>
                    <a:pt x="0" y="212304"/>
                  </a:cubicBezTo>
                  <a:lnTo>
                    <a:pt x="0" y="32344"/>
                  </a:lnTo>
                  <a:cubicBezTo>
                    <a:pt x="0" y="14481"/>
                    <a:pt x="14481" y="0"/>
                    <a:pt x="32344" y="0"/>
                  </a:cubicBezTo>
                  <a:close/>
                </a:path>
              </a:pathLst>
            </a:custGeom>
            <a:solidFill>
              <a:srgbClr val="510C3C">
                <a:alpha val="6000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1618288" cy="330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300092" y="6357904"/>
            <a:ext cx="4889140" cy="796091"/>
            <a:chOff x="0" y="0"/>
            <a:chExt cx="1502486" cy="24464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02486" cy="244648"/>
            </a:xfrm>
            <a:custGeom>
              <a:avLst/>
              <a:gdLst/>
              <a:ahLst/>
              <a:cxnLst/>
              <a:rect r="r" b="b" t="t" l="l"/>
              <a:pathLst>
                <a:path h="244648" w="1502486">
                  <a:moveTo>
                    <a:pt x="34837" y="0"/>
                  </a:moveTo>
                  <a:lnTo>
                    <a:pt x="1467650" y="0"/>
                  </a:lnTo>
                  <a:cubicBezTo>
                    <a:pt x="1486889" y="0"/>
                    <a:pt x="1502486" y="15597"/>
                    <a:pt x="1502486" y="34837"/>
                  </a:cubicBezTo>
                  <a:lnTo>
                    <a:pt x="1502486" y="209811"/>
                  </a:lnTo>
                  <a:cubicBezTo>
                    <a:pt x="1502486" y="229051"/>
                    <a:pt x="1486889" y="244648"/>
                    <a:pt x="1467650" y="244648"/>
                  </a:cubicBezTo>
                  <a:lnTo>
                    <a:pt x="34837" y="244648"/>
                  </a:lnTo>
                  <a:cubicBezTo>
                    <a:pt x="15597" y="244648"/>
                    <a:pt x="0" y="229051"/>
                    <a:pt x="0" y="209811"/>
                  </a:cubicBezTo>
                  <a:lnTo>
                    <a:pt x="0" y="34837"/>
                  </a:lnTo>
                  <a:cubicBezTo>
                    <a:pt x="0" y="15597"/>
                    <a:pt x="15597" y="0"/>
                    <a:pt x="34837" y="0"/>
                  </a:cubicBezTo>
                  <a:close/>
                </a:path>
              </a:pathLst>
            </a:custGeom>
            <a:solidFill>
              <a:srgbClr val="510C3C">
                <a:alpha val="49804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85725"/>
              <a:ext cx="1502486" cy="330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2300092" y="7296689"/>
            <a:ext cx="4535869" cy="796091"/>
            <a:chOff x="0" y="0"/>
            <a:chExt cx="1393922" cy="24464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393922" cy="244648"/>
            </a:xfrm>
            <a:custGeom>
              <a:avLst/>
              <a:gdLst/>
              <a:ahLst/>
              <a:cxnLst/>
              <a:rect r="r" b="b" t="t" l="l"/>
              <a:pathLst>
                <a:path h="244648" w="1393922">
                  <a:moveTo>
                    <a:pt x="37550" y="0"/>
                  </a:moveTo>
                  <a:lnTo>
                    <a:pt x="1356372" y="0"/>
                  </a:lnTo>
                  <a:cubicBezTo>
                    <a:pt x="1377111" y="0"/>
                    <a:pt x="1393922" y="16812"/>
                    <a:pt x="1393922" y="37550"/>
                  </a:cubicBezTo>
                  <a:lnTo>
                    <a:pt x="1393922" y="207097"/>
                  </a:lnTo>
                  <a:cubicBezTo>
                    <a:pt x="1393922" y="217056"/>
                    <a:pt x="1389966" y="226607"/>
                    <a:pt x="1382924" y="233649"/>
                  </a:cubicBezTo>
                  <a:cubicBezTo>
                    <a:pt x="1375882" y="240691"/>
                    <a:pt x="1366331" y="244648"/>
                    <a:pt x="1356372" y="244648"/>
                  </a:cubicBezTo>
                  <a:lnTo>
                    <a:pt x="37550" y="244648"/>
                  </a:lnTo>
                  <a:cubicBezTo>
                    <a:pt x="16812" y="244648"/>
                    <a:pt x="0" y="227836"/>
                    <a:pt x="0" y="207097"/>
                  </a:cubicBezTo>
                  <a:lnTo>
                    <a:pt x="0" y="37550"/>
                  </a:lnTo>
                  <a:cubicBezTo>
                    <a:pt x="0" y="16812"/>
                    <a:pt x="16812" y="0"/>
                    <a:pt x="37550" y="0"/>
                  </a:cubicBezTo>
                  <a:close/>
                </a:path>
              </a:pathLst>
            </a:custGeom>
            <a:solidFill>
              <a:srgbClr val="510C3C">
                <a:alpha val="4000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85725"/>
              <a:ext cx="1393922" cy="330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2300092" y="8199908"/>
            <a:ext cx="4088392" cy="796091"/>
            <a:chOff x="0" y="0"/>
            <a:chExt cx="1256408" cy="24464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256408" cy="244648"/>
            </a:xfrm>
            <a:custGeom>
              <a:avLst/>
              <a:gdLst/>
              <a:ahLst/>
              <a:cxnLst/>
              <a:rect r="r" b="b" t="t" l="l"/>
              <a:pathLst>
                <a:path h="244648" w="1256408">
                  <a:moveTo>
                    <a:pt x="41660" y="0"/>
                  </a:moveTo>
                  <a:lnTo>
                    <a:pt x="1214748" y="0"/>
                  </a:lnTo>
                  <a:cubicBezTo>
                    <a:pt x="1225797" y="0"/>
                    <a:pt x="1236393" y="4389"/>
                    <a:pt x="1244206" y="12202"/>
                  </a:cubicBezTo>
                  <a:cubicBezTo>
                    <a:pt x="1252018" y="20015"/>
                    <a:pt x="1256408" y="30611"/>
                    <a:pt x="1256408" y="41660"/>
                  </a:cubicBezTo>
                  <a:lnTo>
                    <a:pt x="1256408" y="202988"/>
                  </a:lnTo>
                  <a:cubicBezTo>
                    <a:pt x="1256408" y="225996"/>
                    <a:pt x="1237756" y="244648"/>
                    <a:pt x="1214748" y="244648"/>
                  </a:cubicBezTo>
                  <a:lnTo>
                    <a:pt x="41660" y="244648"/>
                  </a:lnTo>
                  <a:cubicBezTo>
                    <a:pt x="18652" y="244648"/>
                    <a:pt x="0" y="225996"/>
                    <a:pt x="0" y="202988"/>
                  </a:cubicBezTo>
                  <a:lnTo>
                    <a:pt x="0" y="41660"/>
                  </a:lnTo>
                  <a:cubicBezTo>
                    <a:pt x="0" y="30611"/>
                    <a:pt x="4389" y="20015"/>
                    <a:pt x="12202" y="12202"/>
                  </a:cubicBezTo>
                  <a:cubicBezTo>
                    <a:pt x="20015" y="4389"/>
                    <a:pt x="30611" y="0"/>
                    <a:pt x="41660" y="0"/>
                  </a:cubicBezTo>
                  <a:close/>
                </a:path>
              </a:pathLst>
            </a:custGeom>
            <a:solidFill>
              <a:srgbClr val="510C3C">
                <a:alpha val="4000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85725"/>
              <a:ext cx="1256408" cy="330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4550020" y="1681900"/>
            <a:ext cx="766107" cy="638159"/>
          </a:xfrm>
          <a:custGeom>
            <a:avLst/>
            <a:gdLst/>
            <a:ahLst/>
            <a:cxnLst/>
            <a:rect r="r" b="b" t="t" l="l"/>
            <a:pathLst>
              <a:path h="638159" w="766107">
                <a:moveTo>
                  <a:pt x="0" y="0"/>
                </a:moveTo>
                <a:lnTo>
                  <a:pt x="766107" y="0"/>
                </a:lnTo>
                <a:lnTo>
                  <a:pt x="766107" y="638159"/>
                </a:lnTo>
                <a:lnTo>
                  <a:pt x="0" y="6381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4277501" y="2766526"/>
            <a:ext cx="527719" cy="543531"/>
          </a:xfrm>
          <a:custGeom>
            <a:avLst/>
            <a:gdLst/>
            <a:ahLst/>
            <a:cxnLst/>
            <a:rect r="r" b="b" t="t" l="l"/>
            <a:pathLst>
              <a:path h="543531" w="527719">
                <a:moveTo>
                  <a:pt x="0" y="0"/>
                </a:moveTo>
                <a:lnTo>
                  <a:pt x="527718" y="0"/>
                </a:lnTo>
                <a:lnTo>
                  <a:pt x="527718" y="543531"/>
                </a:lnTo>
                <a:lnTo>
                  <a:pt x="0" y="5435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4141728" y="3684606"/>
            <a:ext cx="711069" cy="515525"/>
          </a:xfrm>
          <a:custGeom>
            <a:avLst/>
            <a:gdLst/>
            <a:ahLst/>
            <a:cxnLst/>
            <a:rect r="r" b="b" t="t" l="l"/>
            <a:pathLst>
              <a:path h="515525" w="711069">
                <a:moveTo>
                  <a:pt x="0" y="0"/>
                </a:moveTo>
                <a:lnTo>
                  <a:pt x="711069" y="0"/>
                </a:lnTo>
                <a:lnTo>
                  <a:pt x="711069" y="515525"/>
                </a:lnTo>
                <a:lnTo>
                  <a:pt x="0" y="5155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3691180" y="4642441"/>
            <a:ext cx="752790" cy="520109"/>
          </a:xfrm>
          <a:custGeom>
            <a:avLst/>
            <a:gdLst/>
            <a:ahLst/>
            <a:cxnLst/>
            <a:rect r="r" b="b" t="t" l="l"/>
            <a:pathLst>
              <a:path h="520109" w="752790">
                <a:moveTo>
                  <a:pt x="0" y="0"/>
                </a:moveTo>
                <a:lnTo>
                  <a:pt x="752790" y="0"/>
                </a:lnTo>
                <a:lnTo>
                  <a:pt x="752790" y="520109"/>
                </a:lnTo>
                <a:lnTo>
                  <a:pt x="0" y="5201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3825607" y="5503909"/>
            <a:ext cx="527629" cy="547540"/>
          </a:xfrm>
          <a:custGeom>
            <a:avLst/>
            <a:gdLst/>
            <a:ahLst/>
            <a:cxnLst/>
            <a:rect r="r" b="b" t="t" l="l"/>
            <a:pathLst>
              <a:path h="547540" w="527629">
                <a:moveTo>
                  <a:pt x="0" y="0"/>
                </a:moveTo>
                <a:lnTo>
                  <a:pt x="527630" y="0"/>
                </a:lnTo>
                <a:lnTo>
                  <a:pt x="527630" y="547540"/>
                </a:lnTo>
                <a:lnTo>
                  <a:pt x="0" y="54754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3581618" y="6358085"/>
            <a:ext cx="487980" cy="607215"/>
          </a:xfrm>
          <a:custGeom>
            <a:avLst/>
            <a:gdLst/>
            <a:ahLst/>
            <a:cxnLst/>
            <a:rect r="r" b="b" t="t" l="l"/>
            <a:pathLst>
              <a:path h="607215" w="487980">
                <a:moveTo>
                  <a:pt x="0" y="0"/>
                </a:moveTo>
                <a:lnTo>
                  <a:pt x="487979" y="0"/>
                </a:lnTo>
                <a:lnTo>
                  <a:pt x="487979" y="607215"/>
                </a:lnTo>
                <a:lnTo>
                  <a:pt x="0" y="60721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4386081" y="7439745"/>
            <a:ext cx="843111" cy="550471"/>
          </a:xfrm>
          <a:custGeom>
            <a:avLst/>
            <a:gdLst/>
            <a:ahLst/>
            <a:cxnLst/>
            <a:rect r="r" b="b" t="t" l="l"/>
            <a:pathLst>
              <a:path h="550471" w="843111">
                <a:moveTo>
                  <a:pt x="0" y="0"/>
                </a:moveTo>
                <a:lnTo>
                  <a:pt x="843111" y="0"/>
                </a:lnTo>
                <a:lnTo>
                  <a:pt x="843111" y="550471"/>
                </a:lnTo>
                <a:lnTo>
                  <a:pt x="0" y="55047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4550020" y="8369005"/>
            <a:ext cx="507835" cy="539207"/>
          </a:xfrm>
          <a:custGeom>
            <a:avLst/>
            <a:gdLst/>
            <a:ahLst/>
            <a:cxnLst/>
            <a:rect r="r" b="b" t="t" l="l"/>
            <a:pathLst>
              <a:path h="539207" w="507835">
                <a:moveTo>
                  <a:pt x="0" y="0"/>
                </a:moveTo>
                <a:lnTo>
                  <a:pt x="507835" y="0"/>
                </a:lnTo>
                <a:lnTo>
                  <a:pt x="507835" y="539207"/>
                </a:lnTo>
                <a:lnTo>
                  <a:pt x="0" y="53920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466439" y="98774"/>
            <a:ext cx="8677561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CF7F3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MEDIA RECOMMENDATION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572454" y="1654673"/>
            <a:ext cx="1871516" cy="611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085">
                <a:solidFill>
                  <a:srgbClr val="FCF7F3"/>
                </a:solidFill>
                <a:latin typeface="Geometria"/>
                <a:ea typeface="Geometria"/>
                <a:cs typeface="Geometria"/>
                <a:sym typeface="Geometria"/>
              </a:rPr>
              <a:t>Television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668422" y="2623651"/>
            <a:ext cx="1429989" cy="611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085">
                <a:solidFill>
                  <a:srgbClr val="FCF7F3"/>
                </a:solidFill>
                <a:latin typeface="Geometria"/>
                <a:ea typeface="Geometria"/>
                <a:cs typeface="Geometria"/>
                <a:sym typeface="Geometria"/>
              </a:rPr>
              <a:t>Cinema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637912" y="3588688"/>
            <a:ext cx="1277950" cy="611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085">
                <a:solidFill>
                  <a:srgbClr val="FCF7F3"/>
                </a:solidFill>
                <a:latin typeface="Geometria"/>
                <a:ea typeface="Geometria"/>
                <a:cs typeface="Geometria"/>
                <a:sym typeface="Geometria"/>
              </a:rPr>
              <a:t>Digital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2651586" y="4540976"/>
            <a:ext cx="912850" cy="611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085">
                <a:solidFill>
                  <a:srgbClr val="FCF7F3"/>
                </a:solidFill>
                <a:latin typeface="Geometria"/>
                <a:ea typeface="Geometria"/>
                <a:cs typeface="Geometria"/>
                <a:sym typeface="Geometria"/>
              </a:rPr>
              <a:t>Print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2651586" y="5440006"/>
            <a:ext cx="1118155" cy="611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085">
                <a:solidFill>
                  <a:srgbClr val="FCF7F3"/>
                </a:solidFill>
                <a:latin typeface="Geometria"/>
                <a:ea typeface="Geometria"/>
                <a:cs typeface="Geometria"/>
                <a:sym typeface="Geometria"/>
              </a:rPr>
              <a:t>Radio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2627096" y="6353857"/>
            <a:ext cx="745607" cy="611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085">
                <a:solidFill>
                  <a:srgbClr val="FCF7F3"/>
                </a:solidFill>
                <a:latin typeface="Geometria"/>
                <a:ea typeface="Geometria"/>
                <a:cs typeface="Geometria"/>
                <a:sym typeface="Geometria"/>
              </a:rPr>
              <a:t>BTL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2627096" y="7318234"/>
            <a:ext cx="1615702" cy="611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085">
                <a:solidFill>
                  <a:srgbClr val="FCF7F3"/>
                </a:solidFill>
                <a:latin typeface="Geometria"/>
                <a:ea typeface="Geometria"/>
                <a:cs typeface="Geometria"/>
                <a:sym typeface="Geometria"/>
              </a:rPr>
              <a:t>Outdoor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2612606" y="8220794"/>
            <a:ext cx="1888353" cy="611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085">
                <a:solidFill>
                  <a:srgbClr val="FCF7F3"/>
                </a:solidFill>
                <a:latin typeface="Geometria"/>
                <a:ea typeface="Geometria"/>
                <a:cs typeface="Geometria"/>
                <a:sym typeface="Geometria"/>
              </a:rPr>
              <a:t>Influencer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720781" y="1722620"/>
            <a:ext cx="112448" cy="611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085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1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643741" y="2660390"/>
            <a:ext cx="241019" cy="611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085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2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662364" y="3599175"/>
            <a:ext cx="203774" cy="611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085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3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643741" y="4537960"/>
            <a:ext cx="237039" cy="611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085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4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673129" y="5475730"/>
            <a:ext cx="215509" cy="611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085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5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676700" y="6413501"/>
            <a:ext cx="200611" cy="611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085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6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691751" y="7308617"/>
            <a:ext cx="193162" cy="611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085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7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701547" y="8246387"/>
            <a:ext cx="206121" cy="611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085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8</a:t>
            </a:r>
          </a:p>
        </p:txBody>
      </p:sp>
      <p:grpSp>
        <p:nvGrpSpPr>
          <p:cNvPr name="Group 57" id="57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58" id="58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61" id="61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62" id="62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44863" y="47030"/>
            <a:ext cx="19732343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0" y="47030"/>
            <a:ext cx="7643242" cy="1071864"/>
            <a:chOff x="0" y="0"/>
            <a:chExt cx="2013035" cy="2823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13035" cy="282302"/>
            </a:xfrm>
            <a:custGeom>
              <a:avLst/>
              <a:gdLst/>
              <a:ahLst/>
              <a:cxnLst/>
              <a:rect r="r" b="b" t="t" l="l"/>
              <a:pathLst>
                <a:path h="282302" w="2013035">
                  <a:moveTo>
                    <a:pt x="0" y="0"/>
                  </a:moveTo>
                  <a:lnTo>
                    <a:pt x="2013035" y="0"/>
                  </a:lnTo>
                  <a:lnTo>
                    <a:pt x="2013035" y="282302"/>
                  </a:lnTo>
                  <a:lnTo>
                    <a:pt x="0" y="282302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2013035" cy="368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33695" y="98774"/>
            <a:ext cx="7939998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CF7F3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INDICATIVE MEDIA MIX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8847637" y="1599584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9" id="9"/>
          <p:cNvGraphicFramePr/>
          <p:nvPr/>
        </p:nvGraphicFramePr>
        <p:xfrm>
          <a:off x="3061939" y="2986673"/>
          <a:ext cx="3771900" cy="2514600"/>
        </p:xfrm>
        <a:graphic>
          <a:graphicData uri="http://schemas.openxmlformats.org/presentationml/2006/ole">
            <p:oleObj imgW="4521200" imgH="3263900" r:id="rId6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pSp>
        <p:nvGrpSpPr>
          <p:cNvPr name="Group 10" id="10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1" id="11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4" id="14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44863" y="47030"/>
            <a:ext cx="19732343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0" y="47030"/>
            <a:ext cx="10311688" cy="1071864"/>
            <a:chOff x="0" y="0"/>
            <a:chExt cx="2715835" cy="2823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15835" cy="282302"/>
            </a:xfrm>
            <a:custGeom>
              <a:avLst/>
              <a:gdLst/>
              <a:ahLst/>
              <a:cxnLst/>
              <a:rect r="r" b="b" t="t" l="l"/>
              <a:pathLst>
                <a:path h="282302" w="2715835">
                  <a:moveTo>
                    <a:pt x="0" y="0"/>
                  </a:moveTo>
                  <a:lnTo>
                    <a:pt x="2715835" y="0"/>
                  </a:lnTo>
                  <a:lnTo>
                    <a:pt x="2715835" y="282302"/>
                  </a:lnTo>
                  <a:lnTo>
                    <a:pt x="0" y="282302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2715835" cy="368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0800000">
            <a:off x="8847637" y="1599584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660101" y="2442006"/>
          <a:ext cx="16967798" cy="5402987"/>
        </p:xfrm>
        <a:graphic>
          <a:graphicData uri="http://schemas.openxmlformats.org/drawingml/2006/table">
            <a:tbl>
              <a:tblPr/>
              <a:tblGrid>
                <a:gridCol w="5655933"/>
                <a:gridCol w="5655933"/>
                <a:gridCol w="5655933"/>
              </a:tblGrid>
              <a:tr h="121559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Role in Campaign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Recommended Touchpoints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Ad Formats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</a:tr>
              <a:tr h="688195">
                <a:tc rowSpan="3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Create high-frequency offline visibility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Build brand dominance in premium locations</a:t>
                      </a:r>
                    </a:p>
                    <a:p>
                      <a:pPr algn="l">
                        <a:lnSpc>
                          <a:spcPts val="29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rowSpan="3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Malls, Metros, Airports, Premium Societies, High-Traffic Route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rowSpan="3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Hoardings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Metro/train wraps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Mall branding &amp; kiosks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Digital OOH screens</a:t>
                      </a:r>
                    </a:p>
                    <a:p>
                      <a:pPr algn="l">
                        <a:lnSpc>
                          <a:spcPts val="29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  <a:tr h="688195"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Create high-frequency offline visibility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Build brand dominance in premium locations</a:t>
                      </a:r>
                    </a:p>
                    <a:p>
                      <a:pPr algn="l">
                        <a:lnSpc>
                          <a:spcPts val="29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Malls, Metros, Airports, Premium Societies, High-Traffic Route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Hoardings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Metro/train wraps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Mall branding &amp; kiosks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Digital OOH screens</a:t>
                      </a:r>
                    </a:p>
                    <a:p>
                      <a:pPr algn="l">
                        <a:lnSpc>
                          <a:spcPts val="29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  <a:tr h="2811000"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Create high-frequency offline visibility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Build brand dominance in premium locations</a:t>
                      </a:r>
                    </a:p>
                    <a:p>
                      <a:pPr algn="l">
                        <a:lnSpc>
                          <a:spcPts val="29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Malls, Metros, Airports, Premium Societies, High-Traffic Route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Hoardings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Metro/train wraps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Mall branding &amp; kiosks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Digital OOH screens</a:t>
                      </a:r>
                    </a:p>
                    <a:p>
                      <a:pPr algn="l">
                        <a:lnSpc>
                          <a:spcPts val="29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333695" y="98774"/>
            <a:ext cx="9824582" cy="863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CF7F3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CHANNEL-WISE PLAN: OUTDOOR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1" id="11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4" id="14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44863" y="47030"/>
            <a:ext cx="19732343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0" y="47030"/>
            <a:ext cx="8847637" cy="1071864"/>
            <a:chOff x="0" y="0"/>
            <a:chExt cx="2330242" cy="2823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30242" cy="282302"/>
            </a:xfrm>
            <a:custGeom>
              <a:avLst/>
              <a:gdLst/>
              <a:ahLst/>
              <a:cxnLst/>
              <a:rect r="r" b="b" t="t" l="l"/>
              <a:pathLst>
                <a:path h="282302" w="2330242">
                  <a:moveTo>
                    <a:pt x="0" y="0"/>
                  </a:moveTo>
                  <a:lnTo>
                    <a:pt x="2330242" y="0"/>
                  </a:lnTo>
                  <a:lnTo>
                    <a:pt x="2330242" y="282302"/>
                  </a:lnTo>
                  <a:lnTo>
                    <a:pt x="0" y="282302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2330242" cy="368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0800000">
            <a:off x="8847637" y="1599584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660101" y="2442006"/>
          <a:ext cx="16967798" cy="5402987"/>
        </p:xfrm>
        <a:graphic>
          <a:graphicData uri="http://schemas.openxmlformats.org/drawingml/2006/table">
            <a:tbl>
              <a:tblPr/>
              <a:tblGrid>
                <a:gridCol w="5655933"/>
                <a:gridCol w="5655933"/>
                <a:gridCol w="5655933"/>
              </a:tblGrid>
              <a:tr h="121559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Role in Campaign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Recommended Touchpoints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Ad Formats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</a:tr>
              <a:tr h="688195">
                <a:tc rowSpan="3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Create high-frequency offline visibility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Build brand dominance in premium locations</a:t>
                      </a:r>
                    </a:p>
                    <a:p>
                      <a:pPr algn="l">
                        <a:lnSpc>
                          <a:spcPts val="29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rowSpan="3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Malls, Metros, Airports, Premium Societies, High-Traffic Route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rowSpan="3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Hoardings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Metro/train wraps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Mall branding &amp; kiosks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Digital OOH screens</a:t>
                      </a:r>
                    </a:p>
                    <a:p>
                      <a:pPr algn="l">
                        <a:lnSpc>
                          <a:spcPts val="29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  <a:tr h="688195"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Create high-frequency offline visibility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Build brand dominance in premium locations</a:t>
                      </a:r>
                    </a:p>
                    <a:p>
                      <a:pPr algn="l">
                        <a:lnSpc>
                          <a:spcPts val="29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Malls, Metros, Airports, Premium Societies, High-Traffic Route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Hoardings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Metro/train wraps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Mall branding &amp; kiosks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Digital OOH screens</a:t>
                      </a:r>
                    </a:p>
                    <a:p>
                      <a:pPr algn="l">
                        <a:lnSpc>
                          <a:spcPts val="29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  <a:tr h="2811000"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Create high-frequency offline visibility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Build brand dominance in premium locations</a:t>
                      </a:r>
                    </a:p>
                    <a:p>
                      <a:pPr algn="l">
                        <a:lnSpc>
                          <a:spcPts val="29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Malls, Metros, Airports, Premium Societies, High-Traffic Route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Hoardings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Metro/train wraps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Mall branding &amp; kiosks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Digital OOH screens</a:t>
                      </a:r>
                    </a:p>
                    <a:p>
                      <a:pPr algn="l">
                        <a:lnSpc>
                          <a:spcPts val="29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333695" y="98774"/>
            <a:ext cx="8113819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CF7F3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CHANNEL-WISE PLAN: BTL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1" id="11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4" id="14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1033317" y="1505903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47030"/>
            <a:ext cx="5037289" cy="1038063"/>
            <a:chOff x="0" y="0"/>
            <a:chExt cx="1326693" cy="2733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26693" cy="273399"/>
            </a:xfrm>
            <a:custGeom>
              <a:avLst/>
              <a:gdLst/>
              <a:ahLst/>
              <a:cxnLst/>
              <a:rect r="r" b="b" t="t" l="l"/>
              <a:pathLst>
                <a:path h="273399" w="1326693">
                  <a:moveTo>
                    <a:pt x="0" y="0"/>
                  </a:moveTo>
                  <a:lnTo>
                    <a:pt x="1326693" y="0"/>
                  </a:lnTo>
                  <a:lnTo>
                    <a:pt x="1326693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1326693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869516" y="3505857"/>
            <a:ext cx="2978925" cy="1606627"/>
            <a:chOff x="0" y="0"/>
            <a:chExt cx="1551890" cy="83698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51890" cy="836983"/>
            </a:xfrm>
            <a:custGeom>
              <a:avLst/>
              <a:gdLst/>
              <a:ahLst/>
              <a:cxnLst/>
              <a:rect r="r" b="b" t="t" l="l"/>
              <a:pathLst>
                <a:path h="836983" w="1551890">
                  <a:moveTo>
                    <a:pt x="38983" y="0"/>
                  </a:moveTo>
                  <a:lnTo>
                    <a:pt x="1512907" y="0"/>
                  </a:lnTo>
                  <a:cubicBezTo>
                    <a:pt x="1523246" y="0"/>
                    <a:pt x="1533162" y="4107"/>
                    <a:pt x="1540472" y="11418"/>
                  </a:cubicBezTo>
                  <a:cubicBezTo>
                    <a:pt x="1547783" y="18729"/>
                    <a:pt x="1551890" y="28644"/>
                    <a:pt x="1551890" y="38983"/>
                  </a:cubicBezTo>
                  <a:lnTo>
                    <a:pt x="1551890" y="797999"/>
                  </a:lnTo>
                  <a:cubicBezTo>
                    <a:pt x="1551890" y="808338"/>
                    <a:pt x="1547783" y="818254"/>
                    <a:pt x="1540472" y="825565"/>
                  </a:cubicBezTo>
                  <a:cubicBezTo>
                    <a:pt x="1533162" y="832875"/>
                    <a:pt x="1523246" y="836983"/>
                    <a:pt x="1512907" y="836983"/>
                  </a:cubicBezTo>
                  <a:lnTo>
                    <a:pt x="38983" y="836983"/>
                  </a:lnTo>
                  <a:cubicBezTo>
                    <a:pt x="28644" y="836983"/>
                    <a:pt x="18729" y="832875"/>
                    <a:pt x="11418" y="825565"/>
                  </a:cubicBezTo>
                  <a:cubicBezTo>
                    <a:pt x="4107" y="818254"/>
                    <a:pt x="0" y="808338"/>
                    <a:pt x="0" y="797999"/>
                  </a:cubicBezTo>
                  <a:lnTo>
                    <a:pt x="0" y="38983"/>
                  </a:lnTo>
                  <a:cubicBezTo>
                    <a:pt x="0" y="28644"/>
                    <a:pt x="4107" y="18729"/>
                    <a:pt x="11418" y="11418"/>
                  </a:cubicBezTo>
                  <a:cubicBezTo>
                    <a:pt x="18729" y="4107"/>
                    <a:pt x="28644" y="0"/>
                    <a:pt x="38983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42707" r="0" b="-42707"/>
              </a:stretch>
            </a:blipFill>
          </p:spPr>
        </p:sp>
      </p:grpSp>
      <p:sp>
        <p:nvSpPr>
          <p:cNvPr name="AutoShape 10" id="10"/>
          <p:cNvSpPr/>
          <p:nvPr/>
        </p:nvSpPr>
        <p:spPr>
          <a:xfrm>
            <a:off x="2101346" y="5389688"/>
            <a:ext cx="13687531" cy="0"/>
          </a:xfrm>
          <a:prstGeom prst="line">
            <a:avLst/>
          </a:prstGeom>
          <a:ln cap="flat" w="38100">
            <a:gradFill>
              <a:gsLst>
                <a:gs pos="0">
                  <a:srgbClr val="660049">
                    <a:alpha val="100000"/>
                  </a:srgbClr>
                </a:gs>
                <a:gs pos="33333">
                  <a:srgbClr val="9B7CCF">
                    <a:alpha val="100000"/>
                  </a:srgbClr>
                </a:gs>
                <a:gs pos="66667">
                  <a:srgbClr val="FF40DB">
                    <a:alpha val="100000"/>
                  </a:srgbClr>
                </a:gs>
                <a:gs pos="100000">
                  <a:srgbClr val="FF4040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432874" y="165100"/>
            <a:ext cx="446319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CF7F3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CLIENT BRIEF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13693" y="5718365"/>
            <a:ext cx="13801932" cy="165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Target Audience:</a:t>
            </a:r>
            <a:r>
              <a:rPr lang="en-US" sz="30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 All, Age 16-26 </a:t>
            </a:r>
          </a:p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Primary Channel: </a:t>
            </a:r>
            <a:r>
              <a:rPr lang="en-US" sz="30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Radio, Digital</a:t>
            </a:r>
          </a:p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Key Regions:</a:t>
            </a:r>
            <a:r>
              <a:rPr lang="en-US" sz="30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 Pan India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896066" y="3519230"/>
            <a:ext cx="6383919" cy="140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b="true" sz="3799">
                <a:solidFill>
                  <a:srgbClr val="510C3C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Brand Name: </a:t>
            </a: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Zepto</a:t>
            </a:r>
          </a:p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b="true" sz="3799">
                <a:solidFill>
                  <a:srgbClr val="510C3C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Industry:</a:t>
            </a: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 Agriculture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5" id="15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8" id="18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44863" y="47030"/>
            <a:ext cx="19732343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0" y="47030"/>
            <a:ext cx="9363457" cy="1071864"/>
            <a:chOff x="0" y="0"/>
            <a:chExt cx="2466096" cy="2823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66096" cy="282302"/>
            </a:xfrm>
            <a:custGeom>
              <a:avLst/>
              <a:gdLst/>
              <a:ahLst/>
              <a:cxnLst/>
              <a:rect r="r" b="b" t="t" l="l"/>
              <a:pathLst>
                <a:path h="282302" w="2466096">
                  <a:moveTo>
                    <a:pt x="0" y="0"/>
                  </a:moveTo>
                  <a:lnTo>
                    <a:pt x="2466096" y="0"/>
                  </a:lnTo>
                  <a:lnTo>
                    <a:pt x="2466096" y="282302"/>
                  </a:lnTo>
                  <a:lnTo>
                    <a:pt x="0" y="282302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2466096" cy="368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8847637" y="1599584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660101" y="2854105"/>
          <a:ext cx="16967798" cy="4578790"/>
        </p:xfrm>
        <a:graphic>
          <a:graphicData uri="http://schemas.openxmlformats.org/drawingml/2006/table">
            <a:tbl>
              <a:tblPr/>
              <a:tblGrid>
                <a:gridCol w="5655933"/>
                <a:gridCol w="5655933"/>
                <a:gridCol w="5655933"/>
              </a:tblGrid>
              <a:tr h="121598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Role in Campaign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Recommended Platforms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Ad Formats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</a:tr>
              <a:tr h="808718">
                <a:tc rowSpan="3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Enh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ance credibility &amp; drive awareness in key regions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Effective for premium categories and festive launches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rowSpan="3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Tim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es of India, Hindustan Times, The Hindu, Economic Times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rowSpan="3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Full-p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age festive ads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H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alf-page region-focused ads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Supplements &amp; lifestyle pullouts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  <a:tr h="808718"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Enh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ance credibility &amp; drive awareness in key regions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Effective for premium categories and festive launches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Tim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es of India, Hindustan Times, The Hindu, Economic Times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Full-p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age festive ads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H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alf-page region-focused ads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Supplements &amp; lifestyle pullouts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  <a:tr h="1745371"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Enh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ance credibility &amp; drive awareness in key regions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Effective for premium categories and festive launches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Tim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es of India, Hindustan Times, The Hindu, Economic Times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Full-p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age festive ads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H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alf-page region-focused ads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Supplements &amp; lifestyle pullouts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349657" y="98774"/>
            <a:ext cx="8794343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CF7F3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CHANNEL-WISE PLAN: PRINT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1" id="11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4" id="14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44863" y="47030"/>
            <a:ext cx="19732343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0" y="47030"/>
            <a:ext cx="9472495" cy="1071864"/>
            <a:chOff x="0" y="0"/>
            <a:chExt cx="2494814" cy="2823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94814" cy="282302"/>
            </a:xfrm>
            <a:custGeom>
              <a:avLst/>
              <a:gdLst/>
              <a:ahLst/>
              <a:cxnLst/>
              <a:rect r="r" b="b" t="t" l="l"/>
              <a:pathLst>
                <a:path h="282302" w="2494814">
                  <a:moveTo>
                    <a:pt x="0" y="0"/>
                  </a:moveTo>
                  <a:lnTo>
                    <a:pt x="2494814" y="0"/>
                  </a:lnTo>
                  <a:lnTo>
                    <a:pt x="2494814" y="282302"/>
                  </a:lnTo>
                  <a:lnTo>
                    <a:pt x="0" y="282302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2494814" cy="368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33695" y="98774"/>
            <a:ext cx="8985185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CF7F3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CHANNEL-WISE PLAN: DIGITAL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8847637" y="1599584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660101" y="2839142"/>
          <a:ext cx="16967798" cy="4608717"/>
        </p:xfrm>
        <a:graphic>
          <a:graphicData uri="http://schemas.openxmlformats.org/drawingml/2006/table">
            <a:tbl>
              <a:tblPr/>
              <a:tblGrid>
                <a:gridCol w="5655933"/>
                <a:gridCol w="5655933"/>
                <a:gridCol w="5655933"/>
              </a:tblGrid>
              <a:tr h="120431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Role in Campaign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Recommended Platforms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Ad Formats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</a:tr>
              <a:tr h="763996">
                <a:tc rowSpan="3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Drive high-re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ach targeted awareness and engagement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L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everage behavioral &amp; demographic targeting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rowSpan="3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Instagram, Facebook, YouTube, Inshorts, Google Display, X (Twitter)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rowSpan="3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Reels &amp; short videos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C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arousel ads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In-feed static &amp; video ads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N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ative ads on Inshorts &amp; content platforms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  <a:tr h="763996"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Drive high-re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ach targeted awareness and engagement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L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everage behavioral &amp; demographic targeting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Instagram, Facebook, YouTube, Inshorts, Google Display, X (Twitter)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Reels &amp; short videos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C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arousel ads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In-feed static &amp; video ads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N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ative ads on Inshorts &amp; content platforms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  <a:tr h="1876409"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Drive high-re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ach targeted awareness and engagement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L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everage behavioral &amp; demographic targeting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Instagram, Facebook, YouTube, Inshorts, Google Display, X (Twitter)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Reels &amp; short videos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C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arousel ads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In-feed static &amp; video ads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N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ative ads on Inshorts &amp; content platforms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</a:tbl>
          </a:graphicData>
        </a:graphic>
      </p:graphicFrame>
      <p:grpSp>
        <p:nvGrpSpPr>
          <p:cNvPr name="Group 10" id="10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1" id="11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4" id="14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44863" y="47030"/>
            <a:ext cx="19732343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0" y="47030"/>
            <a:ext cx="9318880" cy="1071864"/>
            <a:chOff x="0" y="0"/>
            <a:chExt cx="2454355" cy="2823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54355" cy="282302"/>
            </a:xfrm>
            <a:custGeom>
              <a:avLst/>
              <a:gdLst/>
              <a:ahLst/>
              <a:cxnLst/>
              <a:rect r="r" b="b" t="t" l="l"/>
              <a:pathLst>
                <a:path h="282302" w="2454355">
                  <a:moveTo>
                    <a:pt x="0" y="0"/>
                  </a:moveTo>
                  <a:lnTo>
                    <a:pt x="2454355" y="0"/>
                  </a:lnTo>
                  <a:lnTo>
                    <a:pt x="2454355" y="282302"/>
                  </a:lnTo>
                  <a:lnTo>
                    <a:pt x="0" y="282302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2454355" cy="368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33695" y="98774"/>
            <a:ext cx="8985185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CF7F3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CHANNEL-WISE PLAN: RADIO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8847637" y="1599584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660101" y="2839142"/>
          <a:ext cx="16967798" cy="4608717"/>
        </p:xfrm>
        <a:graphic>
          <a:graphicData uri="http://schemas.openxmlformats.org/drawingml/2006/table">
            <a:tbl>
              <a:tblPr/>
              <a:tblGrid>
                <a:gridCol w="5655933"/>
                <a:gridCol w="5655933"/>
                <a:gridCol w="5655933"/>
              </a:tblGrid>
              <a:tr h="120431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Role in Campaign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Recommended Platforms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Ad Formats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</a:tr>
              <a:tr h="763996">
                <a:tc rowSpan="3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Drive high-re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ach targeted awareness and engagement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L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everage behavioral &amp; demographic targeting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rowSpan="3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Instagram, Facebook, YouTube, Inshorts, Google Display, X (Twitter)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rowSpan="3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Reels &amp; short videos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C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arousel ads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In-feed static &amp; video ads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N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ative ads on Inshorts &amp; content platforms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  <a:tr h="763996"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Drive high-re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ach targeted awareness and engagement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L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everage behavioral &amp; demographic targeting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Instagram, Facebook, YouTube, Inshorts, Google Display, X (Twitter)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Reels &amp; short videos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C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arousel ads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In-feed static &amp; video ads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N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ative ads on Inshorts &amp; content platforms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  <a:tr h="1876409"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Drive high-re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ach targeted awareness and engagement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L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everage behavioral &amp; demographic targeting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Instagram, Facebook, YouTube, Inshorts, Google Display, X (Twitter)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Reels &amp; short videos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C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arousel ads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In-feed static &amp; video ads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N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ative ads on Inshorts &amp; content platforms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</a:tbl>
          </a:graphicData>
        </a:graphic>
      </p:graphicFrame>
      <p:grpSp>
        <p:nvGrpSpPr>
          <p:cNvPr name="Group 10" id="10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1" id="11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4" id="14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44863" y="47030"/>
            <a:ext cx="19732343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0" y="47030"/>
            <a:ext cx="9472495" cy="1071864"/>
            <a:chOff x="0" y="0"/>
            <a:chExt cx="2494814" cy="2823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94814" cy="282302"/>
            </a:xfrm>
            <a:custGeom>
              <a:avLst/>
              <a:gdLst/>
              <a:ahLst/>
              <a:cxnLst/>
              <a:rect r="r" b="b" t="t" l="l"/>
              <a:pathLst>
                <a:path h="282302" w="2494814">
                  <a:moveTo>
                    <a:pt x="0" y="0"/>
                  </a:moveTo>
                  <a:lnTo>
                    <a:pt x="2494814" y="0"/>
                  </a:lnTo>
                  <a:lnTo>
                    <a:pt x="2494814" y="282302"/>
                  </a:lnTo>
                  <a:lnTo>
                    <a:pt x="0" y="282302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2494814" cy="368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33695" y="98774"/>
            <a:ext cx="8985185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CF7F3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CHANNEL-WISE PLAN CINEMA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8847637" y="1599584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660101" y="2854261"/>
          <a:ext cx="16967798" cy="4578478"/>
        </p:xfrm>
        <a:graphic>
          <a:graphicData uri="http://schemas.openxmlformats.org/drawingml/2006/table">
            <a:tbl>
              <a:tblPr/>
              <a:tblGrid>
                <a:gridCol w="5655933"/>
                <a:gridCol w="5025298"/>
                <a:gridCol w="6286568"/>
              </a:tblGrid>
              <a:tr h="120433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Role in Campaign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Recommended Platforms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Ad Formats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</a:tr>
              <a:tr h="644492">
                <a:tc rowSpan="3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Build premium brand rec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all through a captive, high-attention environment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Ideal for f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estive launches, product unveilings, and impact-driven campaigns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rowSpan="3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PVR, 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INOX, Cinepolis, Carnival Cinemas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Premium multiplex properties in metro &amp; Tier-1 cities</a:t>
                      </a:r>
                    </a:p>
                    <a:p>
                      <a:pPr algn="l">
                        <a:lnSpc>
                          <a:spcPts val="29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rowSpan="3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On-screen video ads (20–30 sec spots)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Branded cinema slides bef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ore trailers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Lobby bra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nding &amp; experiential activations (kiosks, displays)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Se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at-back branding, popcorn tub branding, ticket jackets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  <a:tr h="644492"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Build premium brand rec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all through a captive, high-attention environment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Ideal for f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estive launches, product unveilings, and impact-driven campaigns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PVR, 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INOX, Cinepolis, Carnival Cinemas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Premium multiplex properties in metro &amp; Tier-1 cities</a:t>
                      </a:r>
                    </a:p>
                    <a:p>
                      <a:pPr algn="l">
                        <a:lnSpc>
                          <a:spcPts val="29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On-screen video ads (20–30 sec spots)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Branded cinema slides bef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ore trailers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Lobby bra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nding &amp; experiential activations (kiosks, displays)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Se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at-back branding, popcorn tub branding, ticket jackets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  <a:tr h="2085162"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Build premium brand rec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all through a captive, high-attention environment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Ideal for f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estive launches, product unveilings, and impact-driven campaigns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PVR, 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INOX, Cinepolis, Carnival Cinemas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Premium multiplex properties in metro &amp; Tier-1 cities</a:t>
                      </a:r>
                    </a:p>
                    <a:p>
                      <a:pPr algn="l">
                        <a:lnSpc>
                          <a:spcPts val="29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On-screen video ads (20–30 sec spots)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Branded cinema slides bef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ore trailers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Lobby bra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nding &amp; experiential activations (kiosks, displays)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Se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at-back branding, popcorn tub branding, ticket jackets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</a:tbl>
          </a:graphicData>
        </a:graphic>
      </p:graphicFrame>
      <p:grpSp>
        <p:nvGrpSpPr>
          <p:cNvPr name="Group 10" id="10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1" id="11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4" id="14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44863" y="47030"/>
            <a:ext cx="19732343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0" y="47030"/>
            <a:ext cx="11160748" cy="1071864"/>
            <a:chOff x="0" y="0"/>
            <a:chExt cx="2939456" cy="2823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39456" cy="282302"/>
            </a:xfrm>
            <a:custGeom>
              <a:avLst/>
              <a:gdLst/>
              <a:ahLst/>
              <a:cxnLst/>
              <a:rect r="r" b="b" t="t" l="l"/>
              <a:pathLst>
                <a:path h="282302" w="2939456">
                  <a:moveTo>
                    <a:pt x="0" y="0"/>
                  </a:moveTo>
                  <a:lnTo>
                    <a:pt x="2939456" y="0"/>
                  </a:lnTo>
                  <a:lnTo>
                    <a:pt x="2939456" y="282302"/>
                  </a:lnTo>
                  <a:lnTo>
                    <a:pt x="0" y="282302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2939456" cy="368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33695" y="98774"/>
            <a:ext cx="10605908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CF7F3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CHANNEL-WISE PLAN: TELEVISION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8847637" y="1599584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660101" y="3052987"/>
          <a:ext cx="16967798" cy="4181026"/>
        </p:xfrm>
        <a:graphic>
          <a:graphicData uri="http://schemas.openxmlformats.org/drawingml/2006/table">
            <a:tbl>
              <a:tblPr/>
              <a:tblGrid>
                <a:gridCol w="5655933"/>
                <a:gridCol w="5655933"/>
                <a:gridCol w="5655933"/>
              </a:tblGrid>
              <a:tr h="117853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Role in Campaign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Recommended Platforms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Ad Formats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</a:tr>
              <a:tr h="687466">
                <a:tc rowSpan="3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Premium,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 lean-in engagement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Hi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gh-impact storytelling in brand-safe environments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rowSpan="3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Jio 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Hotstar, SonyLiv, Zee5, YouTube Premium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rowSpan="3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Mid-roll &amp; pre-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roll ads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Bra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nded content segments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asthead takeovers during key shows/events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  <a:tr h="687466"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Premium,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 lean-in engagement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Hi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gh-impact storytelling in brand-safe environments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Jio 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Hotstar, SonyLiv, Zee5, YouTube Premium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Mid-roll &amp; pre-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roll ads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Bra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nded content segments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asthead takeovers during key shows/events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  <a:tr h="1627558"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Premium,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 lean-in engagement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Hi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gh-impact storytelling in brand-safe environments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Jio 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Hotstar, SonyLiv, Zee5, YouTube Premium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Mid-roll &amp; pre-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roll ads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Bra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nded content segments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asthead takeovers during key shows/events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</a:tbl>
          </a:graphicData>
        </a:graphic>
      </p:graphicFrame>
      <p:grpSp>
        <p:nvGrpSpPr>
          <p:cNvPr name="Group 10" id="10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1" id="11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4" id="14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44863" y="47030"/>
            <a:ext cx="19732343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0" y="47030"/>
            <a:ext cx="14705670" cy="1071864"/>
            <a:chOff x="0" y="0"/>
            <a:chExt cx="3873098" cy="2823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73098" cy="282302"/>
            </a:xfrm>
            <a:custGeom>
              <a:avLst/>
              <a:gdLst/>
              <a:ahLst/>
              <a:cxnLst/>
              <a:rect r="r" b="b" t="t" l="l"/>
              <a:pathLst>
                <a:path h="282302" w="3873098">
                  <a:moveTo>
                    <a:pt x="0" y="0"/>
                  </a:moveTo>
                  <a:lnTo>
                    <a:pt x="3873098" y="0"/>
                  </a:lnTo>
                  <a:lnTo>
                    <a:pt x="3873098" y="282302"/>
                  </a:lnTo>
                  <a:lnTo>
                    <a:pt x="0" y="282302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3873098" cy="368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33695" y="98774"/>
            <a:ext cx="14371975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CF7F3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CHANNEL-WISE PLAN: INFLUENCER MARKETING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8847637" y="1599584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660101" y="3041732"/>
          <a:ext cx="16967798" cy="4203536"/>
        </p:xfrm>
        <a:graphic>
          <a:graphicData uri="http://schemas.openxmlformats.org/drawingml/2006/table">
            <a:tbl>
              <a:tblPr/>
              <a:tblGrid>
                <a:gridCol w="5655933"/>
                <a:gridCol w="5655933"/>
                <a:gridCol w="5655933"/>
              </a:tblGrid>
              <a:tr h="12010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Role in Campaign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Recommended Approach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Ad Formats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</a:tr>
              <a:tr h="687458">
                <a:tc rowSpan="3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Build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 brand authent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ic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ity and trust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Drive contextual engagement in niche TG clusters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rowSpan="3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Mix of m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acro, micro &amp; regional creators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Category-specific influencers (home, lifestyle, food, etc.)</a:t>
                      </a:r>
                    </a:p>
                    <a:p>
                      <a:pPr algn="l">
                        <a:lnSpc>
                          <a:spcPts val="29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rowSpan="3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Instagram ree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ls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Bra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nded content posts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S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hort-form UGC videos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Collaborative live sessions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  <a:tr h="687458"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Build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 brand authent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ic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ity and trust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Drive contextual engagement in niche TG clusters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Mix of m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acro, micro &amp; regional creators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Category-specific influencers (home, lifestyle, food, etc.)</a:t>
                      </a:r>
                    </a:p>
                    <a:p>
                      <a:pPr algn="l">
                        <a:lnSpc>
                          <a:spcPts val="29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Instagram ree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ls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Bra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nded content posts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S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hort-form UGC videos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Collaborative live sessions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  <a:tr h="1627538"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Build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 brand authent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ic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ity and trust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Drive contextual engagement in niche TG clusters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Mix of m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acro, micro &amp; regional creators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Category-specific influencers (home, lifestyle, food, etc.)</a:t>
                      </a:r>
                    </a:p>
                    <a:p>
                      <a:pPr algn="l">
                        <a:lnSpc>
                          <a:spcPts val="29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Instagram ree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ls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Bra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nded content posts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S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hort-form UGC videos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Collaborative live sessions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</a:tbl>
          </a:graphicData>
        </a:graphic>
      </p:graphicFrame>
      <p:grpSp>
        <p:nvGrpSpPr>
          <p:cNvPr name="Group 10" id="10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1" id="11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4" id="14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8847637" y="1599584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70160" y="5869305"/>
            <a:ext cx="10411132" cy="993084"/>
            <a:chOff x="0" y="0"/>
            <a:chExt cx="13881509" cy="1324113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1254560" y="0"/>
              <a:ext cx="12626949" cy="1324113"/>
              <a:chOff x="0" y="0"/>
              <a:chExt cx="2494212" cy="26155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494212" cy="261553"/>
              </a:xfrm>
              <a:custGeom>
                <a:avLst/>
                <a:gdLst/>
                <a:ahLst/>
                <a:cxnLst/>
                <a:rect r="r" b="b" t="t" l="l"/>
                <a:pathLst>
                  <a:path h="261553" w="2494212">
                    <a:moveTo>
                      <a:pt x="18803" y="0"/>
                    </a:moveTo>
                    <a:lnTo>
                      <a:pt x="2475410" y="0"/>
                    </a:lnTo>
                    <a:cubicBezTo>
                      <a:pt x="2480396" y="0"/>
                      <a:pt x="2485179" y="1981"/>
                      <a:pt x="2488705" y="5507"/>
                    </a:cubicBezTo>
                    <a:cubicBezTo>
                      <a:pt x="2492231" y="9033"/>
                      <a:pt x="2494212" y="13816"/>
                      <a:pt x="2494212" y="18803"/>
                    </a:cubicBezTo>
                    <a:lnTo>
                      <a:pt x="2494212" y="242751"/>
                    </a:lnTo>
                    <a:cubicBezTo>
                      <a:pt x="2494212" y="253135"/>
                      <a:pt x="2485794" y="261553"/>
                      <a:pt x="2475410" y="261553"/>
                    </a:cubicBezTo>
                    <a:lnTo>
                      <a:pt x="18803" y="261553"/>
                    </a:lnTo>
                    <a:cubicBezTo>
                      <a:pt x="13816" y="261553"/>
                      <a:pt x="9033" y="259572"/>
                      <a:pt x="5507" y="256046"/>
                    </a:cubicBezTo>
                    <a:cubicBezTo>
                      <a:pt x="1981" y="252520"/>
                      <a:pt x="0" y="247737"/>
                      <a:pt x="0" y="242751"/>
                    </a:cubicBezTo>
                    <a:lnTo>
                      <a:pt x="0" y="18803"/>
                    </a:lnTo>
                    <a:cubicBezTo>
                      <a:pt x="0" y="13816"/>
                      <a:pt x="1981" y="9033"/>
                      <a:pt x="5507" y="5507"/>
                    </a:cubicBezTo>
                    <a:cubicBezTo>
                      <a:pt x="9033" y="1981"/>
                      <a:pt x="13816" y="0"/>
                      <a:pt x="1880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660049">
                        <a:alpha val="100000"/>
                      </a:srgbClr>
                    </a:gs>
                    <a:gs pos="33333">
                      <a:srgbClr val="9B7CCF">
                        <a:alpha val="100000"/>
                      </a:srgbClr>
                    </a:gs>
                    <a:gs pos="66667">
                      <a:srgbClr val="FF40DB">
                        <a:alpha val="100000"/>
                      </a:srgbClr>
                    </a:gs>
                    <a:gs pos="100000">
                      <a:srgbClr val="FF4040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85725"/>
                <a:ext cx="2494212" cy="3472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436395" y="84408"/>
              <a:ext cx="12263279" cy="9757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99"/>
                </a:lnSpc>
              </a:pPr>
              <a:r>
                <a:rPr lang="en-US" sz="3999" b="true">
                  <a:solidFill>
                    <a:srgbClr val="E20000"/>
                  </a:solidFill>
                  <a:latin typeface="Geometria Bold"/>
                  <a:ea typeface="Geometria Bold"/>
                  <a:cs typeface="Geometria Bold"/>
                  <a:sym typeface="Geometria Bold"/>
                </a:rPr>
                <a:t>CAMPAIGN OUTCOMES &amp; ROADMAP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0" y="228631"/>
              <a:ext cx="845065" cy="866851"/>
            </a:xfrm>
            <a:custGeom>
              <a:avLst/>
              <a:gdLst/>
              <a:ahLst/>
              <a:cxnLst/>
              <a:rect r="r" b="b" t="t" l="l"/>
              <a:pathLst>
                <a:path h="866851" w="845065">
                  <a:moveTo>
                    <a:pt x="0" y="0"/>
                  </a:moveTo>
                  <a:lnTo>
                    <a:pt x="845065" y="0"/>
                  </a:lnTo>
                  <a:lnTo>
                    <a:pt x="845065" y="866851"/>
                  </a:lnTo>
                  <a:lnTo>
                    <a:pt x="0" y="8668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9" id="9"/>
          <p:cNvSpPr/>
          <p:nvPr/>
        </p:nvSpPr>
        <p:spPr>
          <a:xfrm>
            <a:off x="-690517" y="10091738"/>
            <a:ext cx="19732343" cy="0"/>
          </a:xfrm>
          <a:prstGeom prst="line">
            <a:avLst/>
          </a:prstGeom>
          <a:ln cap="flat" w="390525">
            <a:solidFill>
              <a:srgbClr val="510C3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3347457" y="7148139"/>
            <a:ext cx="2640687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Case Study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528148" y="9837420"/>
            <a:ext cx="3561874" cy="41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CF7F3"/>
                </a:solidFill>
                <a:latin typeface="Geometria"/>
                <a:ea typeface="Geometria"/>
                <a:cs typeface="Geometria"/>
                <a:sym typeface="Geometria"/>
              </a:rPr>
              <a:t>www.excellentpublicity.com</a:t>
            </a:r>
          </a:p>
        </p:txBody>
      </p:sp>
      <p:sp>
        <p:nvSpPr>
          <p:cNvPr name="AutoShape 12" id="12"/>
          <p:cNvSpPr/>
          <p:nvPr/>
        </p:nvSpPr>
        <p:spPr>
          <a:xfrm>
            <a:off x="-144863" y="47030"/>
            <a:ext cx="19732343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0" y="47030"/>
            <a:ext cx="3984516" cy="1071864"/>
            <a:chOff x="0" y="0"/>
            <a:chExt cx="1049420" cy="28230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49420" cy="282302"/>
            </a:xfrm>
            <a:custGeom>
              <a:avLst/>
              <a:gdLst/>
              <a:ahLst/>
              <a:cxnLst/>
              <a:rect r="r" b="b" t="t" l="l"/>
              <a:pathLst>
                <a:path h="282302" w="1049420">
                  <a:moveTo>
                    <a:pt x="0" y="0"/>
                  </a:moveTo>
                  <a:lnTo>
                    <a:pt x="1049420" y="0"/>
                  </a:lnTo>
                  <a:lnTo>
                    <a:pt x="1049420" y="282302"/>
                  </a:lnTo>
                  <a:lnTo>
                    <a:pt x="0" y="282302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1049420" cy="368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16437" y="98774"/>
            <a:ext cx="355164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CF7F3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AGENDA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347457" y="3647041"/>
            <a:ext cx="3590925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Market Insights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347457" y="4670425"/>
            <a:ext cx="6220420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Media Strategy &amp; Planning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347457" y="2623656"/>
            <a:ext cx="4749046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Campaign Summary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47030"/>
            <a:ext cx="7158251" cy="1038063"/>
            <a:chOff x="0" y="0"/>
            <a:chExt cx="1885301" cy="2733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85301" cy="273399"/>
            </a:xfrm>
            <a:custGeom>
              <a:avLst/>
              <a:gdLst/>
              <a:ahLst/>
              <a:cxnLst/>
              <a:rect r="r" b="b" t="t" l="l"/>
              <a:pathLst>
                <a:path h="273399" w="1885301">
                  <a:moveTo>
                    <a:pt x="0" y="0"/>
                  </a:moveTo>
                  <a:lnTo>
                    <a:pt x="1885301" y="0"/>
                  </a:lnTo>
                  <a:lnTo>
                    <a:pt x="1885301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1885301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021964" y="3502619"/>
            <a:ext cx="1327231" cy="132723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331246" y="3822209"/>
            <a:ext cx="708667" cy="688051"/>
          </a:xfrm>
          <a:custGeom>
            <a:avLst/>
            <a:gdLst/>
            <a:ahLst/>
            <a:cxnLst/>
            <a:rect r="r" b="b" t="t" l="l"/>
            <a:pathLst>
              <a:path h="688051" w="708667">
                <a:moveTo>
                  <a:pt x="0" y="0"/>
                </a:moveTo>
                <a:lnTo>
                  <a:pt x="708667" y="0"/>
                </a:lnTo>
                <a:lnTo>
                  <a:pt x="708667" y="688052"/>
                </a:lnTo>
                <a:lnTo>
                  <a:pt x="0" y="6880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3639326" y="3502619"/>
            <a:ext cx="1327231" cy="132723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330645" y="3502619"/>
            <a:ext cx="1327231" cy="132723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8591442" y="3772980"/>
            <a:ext cx="804701" cy="737280"/>
          </a:xfrm>
          <a:custGeom>
            <a:avLst/>
            <a:gdLst/>
            <a:ahLst/>
            <a:cxnLst/>
            <a:rect r="r" b="b" t="t" l="l"/>
            <a:pathLst>
              <a:path h="737280" w="804701">
                <a:moveTo>
                  <a:pt x="0" y="0"/>
                </a:moveTo>
                <a:lnTo>
                  <a:pt x="804702" y="0"/>
                </a:lnTo>
                <a:lnTo>
                  <a:pt x="804702" y="737281"/>
                </a:lnTo>
                <a:lnTo>
                  <a:pt x="0" y="7372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958573" y="3772980"/>
            <a:ext cx="688738" cy="688051"/>
          </a:xfrm>
          <a:custGeom>
            <a:avLst/>
            <a:gdLst/>
            <a:ahLst/>
            <a:cxnLst/>
            <a:rect r="r" b="b" t="t" l="l"/>
            <a:pathLst>
              <a:path h="688051" w="688738">
                <a:moveTo>
                  <a:pt x="0" y="0"/>
                </a:moveTo>
                <a:lnTo>
                  <a:pt x="688738" y="0"/>
                </a:lnTo>
                <a:lnTo>
                  <a:pt x="688738" y="688052"/>
                </a:lnTo>
                <a:lnTo>
                  <a:pt x="0" y="6880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807779" y="4013021"/>
            <a:ext cx="3064282" cy="306428"/>
          </a:xfrm>
          <a:custGeom>
            <a:avLst/>
            <a:gdLst/>
            <a:ahLst/>
            <a:cxnLst/>
            <a:rect r="r" b="b" t="t" l="l"/>
            <a:pathLst>
              <a:path h="306428" w="3064282">
                <a:moveTo>
                  <a:pt x="0" y="0"/>
                </a:moveTo>
                <a:lnTo>
                  <a:pt x="3064282" y="0"/>
                </a:lnTo>
                <a:lnTo>
                  <a:pt x="3064282" y="306428"/>
                </a:lnTo>
                <a:lnTo>
                  <a:pt x="0" y="30642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45335" y="221415"/>
            <a:ext cx="6812916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sz="459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PROPOSED APPROACH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680692" y="4944151"/>
            <a:ext cx="2009775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Awareness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809419" y="4944151"/>
            <a:ext cx="2368748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Engagement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268732" y="4966376"/>
            <a:ext cx="2063591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Conversion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0037019" y="3963792"/>
            <a:ext cx="3064282" cy="306428"/>
          </a:xfrm>
          <a:custGeom>
            <a:avLst/>
            <a:gdLst/>
            <a:ahLst/>
            <a:cxnLst/>
            <a:rect r="r" b="b" t="t" l="l"/>
            <a:pathLst>
              <a:path h="306428" w="3064282">
                <a:moveTo>
                  <a:pt x="0" y="0"/>
                </a:moveTo>
                <a:lnTo>
                  <a:pt x="3064281" y="0"/>
                </a:lnTo>
                <a:lnTo>
                  <a:pt x="3064281" y="306428"/>
                </a:lnTo>
                <a:lnTo>
                  <a:pt x="0" y="30642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790967" y="5677576"/>
            <a:ext cx="4100338" cy="2046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Lorem ipsum dolor sit amet, consectetur adipiscing elit, Ut enim ad minim veniam, quis ea commodo consequat.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008511" y="5677576"/>
            <a:ext cx="4100338" cy="2046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Lorem ipsum dolor sit amet, consectetur adipiscing elit, Ut enim ad minim veniam, quis ea commodo consequat.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505762" y="5677576"/>
            <a:ext cx="4100338" cy="2046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Lorem ipsum dolor sit amet, consectetur adipiscing elit, Ut enim ad minim veniam, quis ea commodo consequat.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30" id="30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33" id="33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34" id="34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47030"/>
            <a:ext cx="10737965" cy="1038063"/>
            <a:chOff x="0" y="0"/>
            <a:chExt cx="2828106" cy="2733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28106" cy="273399"/>
            </a:xfrm>
            <a:custGeom>
              <a:avLst/>
              <a:gdLst/>
              <a:ahLst/>
              <a:cxnLst/>
              <a:rect r="r" b="b" t="t" l="l"/>
              <a:pathLst>
                <a:path h="273399" w="2828106">
                  <a:moveTo>
                    <a:pt x="0" y="0"/>
                  </a:moveTo>
                  <a:lnTo>
                    <a:pt x="2828106" y="0"/>
                  </a:lnTo>
                  <a:lnTo>
                    <a:pt x="2828106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2828106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aphicFrame>
        <p:nvGraphicFramePr>
          <p:cNvPr name="Object 8" id="8"/>
          <p:cNvGraphicFramePr/>
          <p:nvPr/>
        </p:nvGraphicFramePr>
        <p:xfrm>
          <a:off x="1754911" y="3203506"/>
          <a:ext cx="5195872" cy="8229600"/>
        </p:xfrm>
        <a:graphic>
          <a:graphicData uri="http://schemas.openxmlformats.org/presentationml/2006/ole">
            <p:oleObj imgW="6832600" imgH="9867900" r:id="rId6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345335" y="221415"/>
            <a:ext cx="10392630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sz="459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INDICATIVE BUDGET: PLAN SUMMARY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6674006" y="1965129"/>
            <a:ext cx="4652395" cy="775258"/>
            <a:chOff x="0" y="0"/>
            <a:chExt cx="1225322" cy="2041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25322" cy="204183"/>
            </a:xfrm>
            <a:custGeom>
              <a:avLst/>
              <a:gdLst/>
              <a:ahLst/>
              <a:cxnLst/>
              <a:rect r="r" b="b" t="t" l="l"/>
              <a:pathLst>
                <a:path h="204183" w="1225322">
                  <a:moveTo>
                    <a:pt x="23297" y="0"/>
                  </a:moveTo>
                  <a:lnTo>
                    <a:pt x="1202025" y="0"/>
                  </a:lnTo>
                  <a:cubicBezTo>
                    <a:pt x="1214892" y="0"/>
                    <a:pt x="1225322" y="10430"/>
                    <a:pt x="1225322" y="23297"/>
                  </a:cubicBezTo>
                  <a:lnTo>
                    <a:pt x="1225322" y="180886"/>
                  </a:lnTo>
                  <a:cubicBezTo>
                    <a:pt x="1225322" y="187065"/>
                    <a:pt x="1222868" y="192991"/>
                    <a:pt x="1218499" y="197360"/>
                  </a:cubicBezTo>
                  <a:cubicBezTo>
                    <a:pt x="1214130" y="201729"/>
                    <a:pt x="1208204" y="204183"/>
                    <a:pt x="1202025" y="204183"/>
                  </a:cubicBezTo>
                  <a:lnTo>
                    <a:pt x="23297" y="204183"/>
                  </a:lnTo>
                  <a:cubicBezTo>
                    <a:pt x="17118" y="204183"/>
                    <a:pt x="11193" y="201729"/>
                    <a:pt x="6824" y="197360"/>
                  </a:cubicBezTo>
                  <a:cubicBezTo>
                    <a:pt x="2454" y="192991"/>
                    <a:pt x="0" y="187065"/>
                    <a:pt x="0" y="180886"/>
                  </a:cubicBezTo>
                  <a:lnTo>
                    <a:pt x="0" y="23297"/>
                  </a:lnTo>
                  <a:cubicBezTo>
                    <a:pt x="0" y="17118"/>
                    <a:pt x="2454" y="11193"/>
                    <a:pt x="6824" y="6824"/>
                  </a:cubicBezTo>
                  <a:cubicBezTo>
                    <a:pt x="11193" y="2454"/>
                    <a:pt x="17118" y="0"/>
                    <a:pt x="23297" y="0"/>
                  </a:cubicBez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225322" cy="289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593101" y="1965129"/>
            <a:ext cx="4652395" cy="775258"/>
            <a:chOff x="0" y="0"/>
            <a:chExt cx="1225322" cy="20418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25322" cy="204183"/>
            </a:xfrm>
            <a:custGeom>
              <a:avLst/>
              <a:gdLst/>
              <a:ahLst/>
              <a:cxnLst/>
              <a:rect r="r" b="b" t="t" l="l"/>
              <a:pathLst>
                <a:path h="204183" w="1225322">
                  <a:moveTo>
                    <a:pt x="23297" y="0"/>
                  </a:moveTo>
                  <a:lnTo>
                    <a:pt x="1202025" y="0"/>
                  </a:lnTo>
                  <a:cubicBezTo>
                    <a:pt x="1214892" y="0"/>
                    <a:pt x="1225322" y="10430"/>
                    <a:pt x="1225322" y="23297"/>
                  </a:cubicBezTo>
                  <a:lnTo>
                    <a:pt x="1225322" y="180886"/>
                  </a:lnTo>
                  <a:cubicBezTo>
                    <a:pt x="1225322" y="187065"/>
                    <a:pt x="1222868" y="192991"/>
                    <a:pt x="1218499" y="197360"/>
                  </a:cubicBezTo>
                  <a:cubicBezTo>
                    <a:pt x="1214130" y="201729"/>
                    <a:pt x="1208204" y="204183"/>
                    <a:pt x="1202025" y="204183"/>
                  </a:cubicBezTo>
                  <a:lnTo>
                    <a:pt x="23297" y="204183"/>
                  </a:lnTo>
                  <a:cubicBezTo>
                    <a:pt x="17118" y="204183"/>
                    <a:pt x="11193" y="201729"/>
                    <a:pt x="6824" y="197360"/>
                  </a:cubicBezTo>
                  <a:cubicBezTo>
                    <a:pt x="2454" y="192991"/>
                    <a:pt x="0" y="187065"/>
                    <a:pt x="0" y="180886"/>
                  </a:cubicBezTo>
                  <a:lnTo>
                    <a:pt x="0" y="23297"/>
                  </a:lnTo>
                  <a:cubicBezTo>
                    <a:pt x="0" y="17118"/>
                    <a:pt x="2454" y="11193"/>
                    <a:pt x="6824" y="6824"/>
                  </a:cubicBezTo>
                  <a:cubicBezTo>
                    <a:pt x="11193" y="2454"/>
                    <a:pt x="17118" y="0"/>
                    <a:pt x="23297" y="0"/>
                  </a:cubicBez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1225322" cy="289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54911" y="1965129"/>
            <a:ext cx="4652395" cy="775258"/>
            <a:chOff x="0" y="0"/>
            <a:chExt cx="1225322" cy="20418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25322" cy="204183"/>
            </a:xfrm>
            <a:custGeom>
              <a:avLst/>
              <a:gdLst/>
              <a:ahLst/>
              <a:cxnLst/>
              <a:rect r="r" b="b" t="t" l="l"/>
              <a:pathLst>
                <a:path h="204183" w="1225322">
                  <a:moveTo>
                    <a:pt x="23297" y="0"/>
                  </a:moveTo>
                  <a:lnTo>
                    <a:pt x="1202025" y="0"/>
                  </a:lnTo>
                  <a:cubicBezTo>
                    <a:pt x="1214892" y="0"/>
                    <a:pt x="1225322" y="10430"/>
                    <a:pt x="1225322" y="23297"/>
                  </a:cubicBezTo>
                  <a:lnTo>
                    <a:pt x="1225322" y="180886"/>
                  </a:lnTo>
                  <a:cubicBezTo>
                    <a:pt x="1225322" y="187065"/>
                    <a:pt x="1222868" y="192991"/>
                    <a:pt x="1218499" y="197360"/>
                  </a:cubicBezTo>
                  <a:cubicBezTo>
                    <a:pt x="1214130" y="201729"/>
                    <a:pt x="1208204" y="204183"/>
                    <a:pt x="1202025" y="204183"/>
                  </a:cubicBezTo>
                  <a:lnTo>
                    <a:pt x="23297" y="204183"/>
                  </a:lnTo>
                  <a:cubicBezTo>
                    <a:pt x="17118" y="204183"/>
                    <a:pt x="11193" y="201729"/>
                    <a:pt x="6824" y="197360"/>
                  </a:cubicBezTo>
                  <a:cubicBezTo>
                    <a:pt x="2454" y="192991"/>
                    <a:pt x="0" y="187065"/>
                    <a:pt x="0" y="180886"/>
                  </a:cubicBezTo>
                  <a:lnTo>
                    <a:pt x="0" y="23297"/>
                  </a:lnTo>
                  <a:cubicBezTo>
                    <a:pt x="0" y="17118"/>
                    <a:pt x="2454" y="11193"/>
                    <a:pt x="6824" y="6824"/>
                  </a:cubicBezTo>
                  <a:cubicBezTo>
                    <a:pt x="11193" y="2454"/>
                    <a:pt x="17118" y="0"/>
                    <a:pt x="23297" y="0"/>
                  </a:cubicBez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85725"/>
              <a:ext cx="1225322" cy="289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999493" y="1989252"/>
            <a:ext cx="4164933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Budget: 50000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917737" y="1989252"/>
            <a:ext cx="4164933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Reach%: 28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840751" y="1989252"/>
            <a:ext cx="4164933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Frequency: 3.8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23" id="23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26" id="26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7" id="27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47030"/>
            <a:ext cx="8591442" cy="1038063"/>
            <a:chOff x="0" y="0"/>
            <a:chExt cx="2262767" cy="2733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62767" cy="273399"/>
            </a:xfrm>
            <a:custGeom>
              <a:avLst/>
              <a:gdLst/>
              <a:ahLst/>
              <a:cxnLst/>
              <a:rect r="r" b="b" t="t" l="l"/>
              <a:pathLst>
                <a:path h="273399" w="2262767">
                  <a:moveTo>
                    <a:pt x="0" y="0"/>
                  </a:moveTo>
                  <a:lnTo>
                    <a:pt x="2262767" y="0"/>
                  </a:lnTo>
                  <a:lnTo>
                    <a:pt x="2262767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2262767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45313" y="4907106"/>
            <a:ext cx="246740" cy="458470"/>
          </a:xfrm>
          <a:custGeom>
            <a:avLst/>
            <a:gdLst/>
            <a:ahLst/>
            <a:cxnLst/>
            <a:rect r="r" b="b" t="t" l="l"/>
            <a:pathLst>
              <a:path h="458470" w="246740">
                <a:moveTo>
                  <a:pt x="0" y="0"/>
                </a:moveTo>
                <a:lnTo>
                  <a:pt x="246740" y="0"/>
                </a:lnTo>
                <a:lnTo>
                  <a:pt x="246740" y="458470"/>
                </a:lnTo>
                <a:lnTo>
                  <a:pt x="0" y="4584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756741" y="4900254"/>
            <a:ext cx="400178" cy="465323"/>
          </a:xfrm>
          <a:custGeom>
            <a:avLst/>
            <a:gdLst/>
            <a:ahLst/>
            <a:cxnLst/>
            <a:rect r="r" b="b" t="t" l="l"/>
            <a:pathLst>
              <a:path h="465323" w="400178">
                <a:moveTo>
                  <a:pt x="0" y="0"/>
                </a:moveTo>
                <a:lnTo>
                  <a:pt x="400177" y="0"/>
                </a:lnTo>
                <a:lnTo>
                  <a:pt x="400177" y="465322"/>
                </a:lnTo>
                <a:lnTo>
                  <a:pt x="0" y="4653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18475" y="4900254"/>
            <a:ext cx="394255" cy="465323"/>
          </a:xfrm>
          <a:custGeom>
            <a:avLst/>
            <a:gdLst/>
            <a:ahLst/>
            <a:cxnLst/>
            <a:rect r="r" b="b" t="t" l="l"/>
            <a:pathLst>
              <a:path h="465323" w="394255">
                <a:moveTo>
                  <a:pt x="0" y="0"/>
                </a:moveTo>
                <a:lnTo>
                  <a:pt x="394255" y="0"/>
                </a:lnTo>
                <a:lnTo>
                  <a:pt x="394255" y="465322"/>
                </a:lnTo>
                <a:lnTo>
                  <a:pt x="0" y="4653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45335" y="221415"/>
            <a:ext cx="8246108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sz="459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KEY PERFORMACE INDICATOR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15878" y="5031566"/>
            <a:ext cx="4100338" cy="2046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Lorem ipsum dolor sit amet, consectetur adipiscing elit, Ut enim ad minim veniam, quis ea commodo consequat.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280743" y="5031566"/>
            <a:ext cx="4100338" cy="2046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Lorem ipsum dolor sit amet, consectetur adipiscing elit, Ut enim ad minim veniam, quis ea commodo consequat.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42350" y="5031566"/>
            <a:ext cx="4100338" cy="2046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Lorem ipsum dolor sit amet, consectetur adipiscing elit, Ut enim ad minim veniam, quis ea commodo consequat.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4152" y="3103632"/>
            <a:ext cx="16405860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48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HERE’S HOW WE WILL MONITOR THE RESULTS AND OUTCOMES OF THE CAMPAIGN: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7" id="17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20" id="20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1" id="21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7030"/>
            <a:ext cx="5847650" cy="1038063"/>
            <a:chOff x="0" y="0"/>
            <a:chExt cx="1540122" cy="2733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40122" cy="273399"/>
            </a:xfrm>
            <a:custGeom>
              <a:avLst/>
              <a:gdLst/>
              <a:ahLst/>
              <a:cxnLst/>
              <a:rect r="r" b="b" t="t" l="l"/>
              <a:pathLst>
                <a:path h="273399" w="1540122">
                  <a:moveTo>
                    <a:pt x="0" y="0"/>
                  </a:moveTo>
                  <a:lnTo>
                    <a:pt x="1540122" y="0"/>
                  </a:lnTo>
                  <a:lnTo>
                    <a:pt x="1540122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1540122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32874" y="165100"/>
            <a:ext cx="5414776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CF7F3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CAMPAIGN BRIEF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75352" y="1881925"/>
            <a:ext cx="8166732" cy="3673966"/>
            <a:chOff x="0" y="0"/>
            <a:chExt cx="10888976" cy="489862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175720" y="93593"/>
              <a:ext cx="10713256" cy="4805029"/>
              <a:chOff x="0" y="0"/>
              <a:chExt cx="2116199" cy="949141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116199" cy="949141"/>
              </a:xfrm>
              <a:custGeom>
                <a:avLst/>
                <a:gdLst/>
                <a:ahLst/>
                <a:cxnLst/>
                <a:rect r="r" b="b" t="t" l="l"/>
                <a:pathLst>
                  <a:path h="949141" w="2116199">
                    <a:moveTo>
                      <a:pt x="37578" y="0"/>
                    </a:moveTo>
                    <a:lnTo>
                      <a:pt x="2078621" y="0"/>
                    </a:lnTo>
                    <a:cubicBezTo>
                      <a:pt x="2088587" y="0"/>
                      <a:pt x="2098145" y="3959"/>
                      <a:pt x="2105192" y="11006"/>
                    </a:cubicBezTo>
                    <a:cubicBezTo>
                      <a:pt x="2112239" y="18053"/>
                      <a:pt x="2116199" y="27611"/>
                      <a:pt x="2116199" y="37578"/>
                    </a:cubicBezTo>
                    <a:lnTo>
                      <a:pt x="2116199" y="911564"/>
                    </a:lnTo>
                    <a:cubicBezTo>
                      <a:pt x="2116199" y="921530"/>
                      <a:pt x="2112239" y="931088"/>
                      <a:pt x="2105192" y="938135"/>
                    </a:cubicBezTo>
                    <a:cubicBezTo>
                      <a:pt x="2098145" y="945182"/>
                      <a:pt x="2088587" y="949141"/>
                      <a:pt x="2078621" y="949141"/>
                    </a:cubicBezTo>
                    <a:lnTo>
                      <a:pt x="37578" y="949141"/>
                    </a:lnTo>
                    <a:cubicBezTo>
                      <a:pt x="16824" y="949141"/>
                      <a:pt x="0" y="932317"/>
                      <a:pt x="0" y="911564"/>
                    </a:cubicBezTo>
                    <a:lnTo>
                      <a:pt x="0" y="37578"/>
                    </a:lnTo>
                    <a:cubicBezTo>
                      <a:pt x="0" y="27611"/>
                      <a:pt x="3959" y="18053"/>
                      <a:pt x="11006" y="11006"/>
                    </a:cubicBezTo>
                    <a:cubicBezTo>
                      <a:pt x="18053" y="3959"/>
                      <a:pt x="27611" y="0"/>
                      <a:pt x="37578" y="0"/>
                    </a:cubicBezTo>
                    <a:close/>
                  </a:path>
                </a:pathLst>
              </a:custGeom>
              <a:solidFill>
                <a:srgbClr val="E20000"/>
              </a:solidFill>
              <a:ln w="19050" cap="rnd">
                <a:solidFill>
                  <a:srgbClr val="E20000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2116199" cy="9872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0"/>
              <a:ext cx="10820400" cy="4835121"/>
              <a:chOff x="0" y="0"/>
              <a:chExt cx="2137363" cy="95508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137363" cy="955086"/>
              </a:xfrm>
              <a:custGeom>
                <a:avLst/>
                <a:gdLst/>
                <a:ahLst/>
                <a:cxnLst/>
                <a:rect r="r" b="b" t="t" l="l"/>
                <a:pathLst>
                  <a:path h="955086" w="2137363">
                    <a:moveTo>
                      <a:pt x="37206" y="0"/>
                    </a:moveTo>
                    <a:lnTo>
                      <a:pt x="2100157" y="0"/>
                    </a:lnTo>
                    <a:cubicBezTo>
                      <a:pt x="2110025" y="0"/>
                      <a:pt x="2119488" y="3920"/>
                      <a:pt x="2126466" y="10897"/>
                    </a:cubicBezTo>
                    <a:cubicBezTo>
                      <a:pt x="2133443" y="17875"/>
                      <a:pt x="2137363" y="27338"/>
                      <a:pt x="2137363" y="37206"/>
                    </a:cubicBezTo>
                    <a:lnTo>
                      <a:pt x="2137363" y="917880"/>
                    </a:lnTo>
                    <a:cubicBezTo>
                      <a:pt x="2137363" y="927748"/>
                      <a:pt x="2133443" y="937211"/>
                      <a:pt x="2126466" y="944188"/>
                    </a:cubicBezTo>
                    <a:cubicBezTo>
                      <a:pt x="2119488" y="951166"/>
                      <a:pt x="2110025" y="955086"/>
                      <a:pt x="2100157" y="955086"/>
                    </a:cubicBezTo>
                    <a:lnTo>
                      <a:pt x="37206" y="955086"/>
                    </a:lnTo>
                    <a:cubicBezTo>
                      <a:pt x="27338" y="955086"/>
                      <a:pt x="17875" y="951166"/>
                      <a:pt x="10897" y="944188"/>
                    </a:cubicBezTo>
                    <a:cubicBezTo>
                      <a:pt x="3920" y="937211"/>
                      <a:pt x="0" y="927748"/>
                      <a:pt x="0" y="917880"/>
                    </a:cubicBezTo>
                    <a:lnTo>
                      <a:pt x="0" y="37206"/>
                    </a:lnTo>
                    <a:cubicBezTo>
                      <a:pt x="0" y="27338"/>
                      <a:pt x="3920" y="17875"/>
                      <a:pt x="10897" y="10897"/>
                    </a:cubicBezTo>
                    <a:cubicBezTo>
                      <a:pt x="17875" y="3920"/>
                      <a:pt x="27338" y="0"/>
                      <a:pt x="37206" y="0"/>
                    </a:cubicBezTo>
                    <a:close/>
                  </a:path>
                </a:pathLst>
              </a:custGeom>
              <a:solidFill>
                <a:srgbClr val="FCF7F3"/>
              </a:solidFill>
              <a:ln w="19050" cap="rnd">
                <a:solidFill>
                  <a:srgbClr val="E20000"/>
                </a:solidFill>
                <a:prstDash val="solid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2137363" cy="9931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5" id="15"/>
          <p:cNvSpPr txBox="true"/>
          <p:nvPr/>
        </p:nvSpPr>
        <p:spPr>
          <a:xfrm rot="0">
            <a:off x="1584608" y="2317334"/>
            <a:ext cx="7050631" cy="564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b="true" sz="2900">
                <a:solidFill>
                  <a:srgbClr val="510C3C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CAMPAIGN REQUIREMENT - TIMELINE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-10800000">
            <a:off x="10254330" y="3093081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9377706" y="1952119"/>
            <a:ext cx="8034942" cy="3603772"/>
            <a:chOff x="0" y="0"/>
            <a:chExt cx="2116199" cy="94914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116199" cy="949141"/>
            </a:xfrm>
            <a:custGeom>
              <a:avLst/>
              <a:gdLst/>
              <a:ahLst/>
              <a:cxnLst/>
              <a:rect r="r" b="b" t="t" l="l"/>
              <a:pathLst>
                <a:path h="949141" w="2116199">
                  <a:moveTo>
                    <a:pt x="37578" y="0"/>
                  </a:moveTo>
                  <a:lnTo>
                    <a:pt x="2078621" y="0"/>
                  </a:lnTo>
                  <a:cubicBezTo>
                    <a:pt x="2088587" y="0"/>
                    <a:pt x="2098145" y="3959"/>
                    <a:pt x="2105192" y="11006"/>
                  </a:cubicBezTo>
                  <a:cubicBezTo>
                    <a:pt x="2112239" y="18053"/>
                    <a:pt x="2116199" y="27611"/>
                    <a:pt x="2116199" y="37578"/>
                  </a:cubicBezTo>
                  <a:lnTo>
                    <a:pt x="2116199" y="911564"/>
                  </a:lnTo>
                  <a:cubicBezTo>
                    <a:pt x="2116199" y="921530"/>
                    <a:pt x="2112239" y="931088"/>
                    <a:pt x="2105192" y="938135"/>
                  </a:cubicBezTo>
                  <a:cubicBezTo>
                    <a:pt x="2098145" y="945182"/>
                    <a:pt x="2088587" y="949141"/>
                    <a:pt x="2078621" y="949141"/>
                  </a:cubicBezTo>
                  <a:lnTo>
                    <a:pt x="37578" y="949141"/>
                  </a:lnTo>
                  <a:cubicBezTo>
                    <a:pt x="16824" y="949141"/>
                    <a:pt x="0" y="932317"/>
                    <a:pt x="0" y="911564"/>
                  </a:cubicBezTo>
                  <a:lnTo>
                    <a:pt x="0" y="37578"/>
                  </a:lnTo>
                  <a:cubicBezTo>
                    <a:pt x="0" y="27611"/>
                    <a:pt x="3959" y="18053"/>
                    <a:pt x="11006" y="11006"/>
                  </a:cubicBezTo>
                  <a:cubicBezTo>
                    <a:pt x="18053" y="3959"/>
                    <a:pt x="27611" y="0"/>
                    <a:pt x="37578" y="0"/>
                  </a:cubicBezTo>
                  <a:close/>
                </a:path>
              </a:pathLst>
            </a:custGeom>
            <a:solidFill>
              <a:srgbClr val="E20000"/>
            </a:solidFill>
            <a:ln w="19050" cap="rnd">
              <a:solidFill>
                <a:srgbClr val="E20000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85725"/>
              <a:ext cx="2116199" cy="1034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245916" y="1881925"/>
            <a:ext cx="8115300" cy="3626341"/>
            <a:chOff x="0" y="0"/>
            <a:chExt cx="2137363" cy="95508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137363" cy="955086"/>
            </a:xfrm>
            <a:custGeom>
              <a:avLst/>
              <a:gdLst/>
              <a:ahLst/>
              <a:cxnLst/>
              <a:rect r="r" b="b" t="t" l="l"/>
              <a:pathLst>
                <a:path h="955086" w="2137363">
                  <a:moveTo>
                    <a:pt x="37206" y="0"/>
                  </a:moveTo>
                  <a:lnTo>
                    <a:pt x="2100157" y="0"/>
                  </a:lnTo>
                  <a:cubicBezTo>
                    <a:pt x="2110025" y="0"/>
                    <a:pt x="2119488" y="3920"/>
                    <a:pt x="2126466" y="10897"/>
                  </a:cubicBezTo>
                  <a:cubicBezTo>
                    <a:pt x="2133443" y="17875"/>
                    <a:pt x="2137363" y="27338"/>
                    <a:pt x="2137363" y="37206"/>
                  </a:cubicBezTo>
                  <a:lnTo>
                    <a:pt x="2137363" y="917880"/>
                  </a:lnTo>
                  <a:cubicBezTo>
                    <a:pt x="2137363" y="927748"/>
                    <a:pt x="2133443" y="937211"/>
                    <a:pt x="2126466" y="944188"/>
                  </a:cubicBezTo>
                  <a:cubicBezTo>
                    <a:pt x="2119488" y="951166"/>
                    <a:pt x="2110025" y="955086"/>
                    <a:pt x="2100157" y="955086"/>
                  </a:cubicBezTo>
                  <a:lnTo>
                    <a:pt x="37206" y="955086"/>
                  </a:lnTo>
                  <a:cubicBezTo>
                    <a:pt x="27338" y="955086"/>
                    <a:pt x="17875" y="951166"/>
                    <a:pt x="10897" y="944188"/>
                  </a:cubicBezTo>
                  <a:cubicBezTo>
                    <a:pt x="3920" y="937211"/>
                    <a:pt x="0" y="927748"/>
                    <a:pt x="0" y="917880"/>
                  </a:cubicBezTo>
                  <a:lnTo>
                    <a:pt x="0" y="37206"/>
                  </a:lnTo>
                  <a:cubicBezTo>
                    <a:pt x="0" y="27338"/>
                    <a:pt x="3920" y="17875"/>
                    <a:pt x="10897" y="10897"/>
                  </a:cubicBezTo>
                  <a:cubicBezTo>
                    <a:pt x="17875" y="3920"/>
                    <a:pt x="27338" y="0"/>
                    <a:pt x="37206" y="0"/>
                  </a:cubicBezTo>
                  <a:close/>
                </a:path>
              </a:pathLst>
            </a:custGeom>
            <a:solidFill>
              <a:srgbClr val="FCF7F3"/>
            </a:solidFill>
            <a:ln w="19050" cap="rnd">
              <a:solidFill>
                <a:srgbClr val="E20000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2137363" cy="10408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0017186" y="2307809"/>
            <a:ext cx="3714488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510C3C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TARGET GROUP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9245916" y="5708291"/>
            <a:ext cx="8166732" cy="3673966"/>
            <a:chOff x="0" y="0"/>
            <a:chExt cx="10888976" cy="4898621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175720" y="93593"/>
              <a:ext cx="10713256" cy="4805029"/>
              <a:chOff x="0" y="0"/>
              <a:chExt cx="2116199" cy="949141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2116199" cy="949141"/>
              </a:xfrm>
              <a:custGeom>
                <a:avLst/>
                <a:gdLst/>
                <a:ahLst/>
                <a:cxnLst/>
                <a:rect r="r" b="b" t="t" l="l"/>
                <a:pathLst>
                  <a:path h="949141" w="2116199">
                    <a:moveTo>
                      <a:pt x="37578" y="0"/>
                    </a:moveTo>
                    <a:lnTo>
                      <a:pt x="2078621" y="0"/>
                    </a:lnTo>
                    <a:cubicBezTo>
                      <a:pt x="2088587" y="0"/>
                      <a:pt x="2098145" y="3959"/>
                      <a:pt x="2105192" y="11006"/>
                    </a:cubicBezTo>
                    <a:cubicBezTo>
                      <a:pt x="2112239" y="18053"/>
                      <a:pt x="2116199" y="27611"/>
                      <a:pt x="2116199" y="37578"/>
                    </a:cubicBezTo>
                    <a:lnTo>
                      <a:pt x="2116199" y="911564"/>
                    </a:lnTo>
                    <a:cubicBezTo>
                      <a:pt x="2116199" y="921530"/>
                      <a:pt x="2112239" y="931088"/>
                      <a:pt x="2105192" y="938135"/>
                    </a:cubicBezTo>
                    <a:cubicBezTo>
                      <a:pt x="2098145" y="945182"/>
                      <a:pt x="2088587" y="949141"/>
                      <a:pt x="2078621" y="949141"/>
                    </a:cubicBezTo>
                    <a:lnTo>
                      <a:pt x="37578" y="949141"/>
                    </a:lnTo>
                    <a:cubicBezTo>
                      <a:pt x="16824" y="949141"/>
                      <a:pt x="0" y="932317"/>
                      <a:pt x="0" y="911564"/>
                    </a:cubicBezTo>
                    <a:lnTo>
                      <a:pt x="0" y="37578"/>
                    </a:lnTo>
                    <a:cubicBezTo>
                      <a:pt x="0" y="27611"/>
                      <a:pt x="3959" y="18053"/>
                      <a:pt x="11006" y="11006"/>
                    </a:cubicBezTo>
                    <a:cubicBezTo>
                      <a:pt x="18053" y="3959"/>
                      <a:pt x="27611" y="0"/>
                      <a:pt x="37578" y="0"/>
                    </a:cubicBezTo>
                    <a:close/>
                  </a:path>
                </a:pathLst>
              </a:custGeom>
              <a:solidFill>
                <a:srgbClr val="E20000"/>
              </a:solidFill>
              <a:ln w="19050" cap="rnd">
                <a:solidFill>
                  <a:srgbClr val="E20000"/>
                </a:solidFill>
                <a:prstDash val="solid"/>
                <a:round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38100"/>
                <a:ext cx="2116199" cy="9872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0" y="0"/>
              <a:ext cx="10820400" cy="4835121"/>
              <a:chOff x="0" y="0"/>
              <a:chExt cx="2137363" cy="955086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2137363" cy="955086"/>
              </a:xfrm>
              <a:custGeom>
                <a:avLst/>
                <a:gdLst/>
                <a:ahLst/>
                <a:cxnLst/>
                <a:rect r="r" b="b" t="t" l="l"/>
                <a:pathLst>
                  <a:path h="955086" w="2137363">
                    <a:moveTo>
                      <a:pt x="37206" y="0"/>
                    </a:moveTo>
                    <a:lnTo>
                      <a:pt x="2100157" y="0"/>
                    </a:lnTo>
                    <a:cubicBezTo>
                      <a:pt x="2110025" y="0"/>
                      <a:pt x="2119488" y="3920"/>
                      <a:pt x="2126466" y="10897"/>
                    </a:cubicBezTo>
                    <a:cubicBezTo>
                      <a:pt x="2133443" y="17875"/>
                      <a:pt x="2137363" y="27338"/>
                      <a:pt x="2137363" y="37206"/>
                    </a:cubicBezTo>
                    <a:lnTo>
                      <a:pt x="2137363" y="917880"/>
                    </a:lnTo>
                    <a:cubicBezTo>
                      <a:pt x="2137363" y="927748"/>
                      <a:pt x="2133443" y="937211"/>
                      <a:pt x="2126466" y="944188"/>
                    </a:cubicBezTo>
                    <a:cubicBezTo>
                      <a:pt x="2119488" y="951166"/>
                      <a:pt x="2110025" y="955086"/>
                      <a:pt x="2100157" y="955086"/>
                    </a:cubicBezTo>
                    <a:lnTo>
                      <a:pt x="37206" y="955086"/>
                    </a:lnTo>
                    <a:cubicBezTo>
                      <a:pt x="27338" y="955086"/>
                      <a:pt x="17875" y="951166"/>
                      <a:pt x="10897" y="944188"/>
                    </a:cubicBezTo>
                    <a:cubicBezTo>
                      <a:pt x="3920" y="937211"/>
                      <a:pt x="0" y="927748"/>
                      <a:pt x="0" y="917880"/>
                    </a:cubicBezTo>
                    <a:lnTo>
                      <a:pt x="0" y="37206"/>
                    </a:lnTo>
                    <a:cubicBezTo>
                      <a:pt x="0" y="27338"/>
                      <a:pt x="3920" y="17875"/>
                      <a:pt x="10897" y="10897"/>
                    </a:cubicBezTo>
                    <a:cubicBezTo>
                      <a:pt x="17875" y="3920"/>
                      <a:pt x="27338" y="0"/>
                      <a:pt x="37206" y="0"/>
                    </a:cubicBezTo>
                    <a:close/>
                  </a:path>
                </a:pathLst>
              </a:custGeom>
              <a:solidFill>
                <a:srgbClr val="FCF7F3"/>
              </a:solidFill>
              <a:ln w="19050" cap="rnd">
                <a:solidFill>
                  <a:srgbClr val="E20000"/>
                </a:solidFill>
                <a:prstDash val="solid"/>
                <a:round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38100"/>
                <a:ext cx="2137363" cy="9931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31" id="31"/>
          <p:cNvSpPr txBox="true"/>
          <p:nvPr/>
        </p:nvSpPr>
        <p:spPr>
          <a:xfrm rot="0">
            <a:off x="9752857" y="5948291"/>
            <a:ext cx="4322259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510C3C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BUDGET &amp; LOCATION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875352" y="5708291"/>
            <a:ext cx="8166732" cy="3673966"/>
            <a:chOff x="0" y="0"/>
            <a:chExt cx="10888976" cy="4898621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175720" y="93593"/>
              <a:ext cx="10713256" cy="4805029"/>
              <a:chOff x="0" y="0"/>
              <a:chExt cx="2116199" cy="949141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2116199" cy="949141"/>
              </a:xfrm>
              <a:custGeom>
                <a:avLst/>
                <a:gdLst/>
                <a:ahLst/>
                <a:cxnLst/>
                <a:rect r="r" b="b" t="t" l="l"/>
                <a:pathLst>
                  <a:path h="949141" w="2116199">
                    <a:moveTo>
                      <a:pt x="37578" y="0"/>
                    </a:moveTo>
                    <a:lnTo>
                      <a:pt x="2078621" y="0"/>
                    </a:lnTo>
                    <a:cubicBezTo>
                      <a:pt x="2088587" y="0"/>
                      <a:pt x="2098145" y="3959"/>
                      <a:pt x="2105192" y="11006"/>
                    </a:cubicBezTo>
                    <a:cubicBezTo>
                      <a:pt x="2112239" y="18053"/>
                      <a:pt x="2116199" y="27611"/>
                      <a:pt x="2116199" y="37578"/>
                    </a:cubicBezTo>
                    <a:lnTo>
                      <a:pt x="2116199" y="911564"/>
                    </a:lnTo>
                    <a:cubicBezTo>
                      <a:pt x="2116199" y="921530"/>
                      <a:pt x="2112239" y="931088"/>
                      <a:pt x="2105192" y="938135"/>
                    </a:cubicBezTo>
                    <a:cubicBezTo>
                      <a:pt x="2098145" y="945182"/>
                      <a:pt x="2088587" y="949141"/>
                      <a:pt x="2078621" y="949141"/>
                    </a:cubicBezTo>
                    <a:lnTo>
                      <a:pt x="37578" y="949141"/>
                    </a:lnTo>
                    <a:cubicBezTo>
                      <a:pt x="16824" y="949141"/>
                      <a:pt x="0" y="932317"/>
                      <a:pt x="0" y="911564"/>
                    </a:cubicBezTo>
                    <a:lnTo>
                      <a:pt x="0" y="37578"/>
                    </a:lnTo>
                    <a:cubicBezTo>
                      <a:pt x="0" y="27611"/>
                      <a:pt x="3959" y="18053"/>
                      <a:pt x="11006" y="11006"/>
                    </a:cubicBezTo>
                    <a:cubicBezTo>
                      <a:pt x="18053" y="3959"/>
                      <a:pt x="27611" y="0"/>
                      <a:pt x="37578" y="0"/>
                    </a:cubicBezTo>
                    <a:close/>
                  </a:path>
                </a:pathLst>
              </a:custGeom>
              <a:solidFill>
                <a:srgbClr val="E20000"/>
              </a:solidFill>
              <a:ln w="19050" cap="rnd">
                <a:solidFill>
                  <a:srgbClr val="E20000"/>
                </a:solidFill>
                <a:prstDash val="solid"/>
                <a:round/>
              </a:ln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38100"/>
                <a:ext cx="2116199" cy="9872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0" y="0"/>
              <a:ext cx="10820400" cy="4835121"/>
              <a:chOff x="0" y="0"/>
              <a:chExt cx="2137363" cy="955086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2137363" cy="955086"/>
              </a:xfrm>
              <a:custGeom>
                <a:avLst/>
                <a:gdLst/>
                <a:ahLst/>
                <a:cxnLst/>
                <a:rect r="r" b="b" t="t" l="l"/>
                <a:pathLst>
                  <a:path h="955086" w="2137363">
                    <a:moveTo>
                      <a:pt x="37206" y="0"/>
                    </a:moveTo>
                    <a:lnTo>
                      <a:pt x="2100157" y="0"/>
                    </a:lnTo>
                    <a:cubicBezTo>
                      <a:pt x="2110025" y="0"/>
                      <a:pt x="2119488" y="3920"/>
                      <a:pt x="2126466" y="10897"/>
                    </a:cubicBezTo>
                    <a:cubicBezTo>
                      <a:pt x="2133443" y="17875"/>
                      <a:pt x="2137363" y="27338"/>
                      <a:pt x="2137363" y="37206"/>
                    </a:cubicBezTo>
                    <a:lnTo>
                      <a:pt x="2137363" y="917880"/>
                    </a:lnTo>
                    <a:cubicBezTo>
                      <a:pt x="2137363" y="927748"/>
                      <a:pt x="2133443" y="937211"/>
                      <a:pt x="2126466" y="944188"/>
                    </a:cubicBezTo>
                    <a:cubicBezTo>
                      <a:pt x="2119488" y="951166"/>
                      <a:pt x="2110025" y="955086"/>
                      <a:pt x="2100157" y="955086"/>
                    </a:cubicBezTo>
                    <a:lnTo>
                      <a:pt x="37206" y="955086"/>
                    </a:lnTo>
                    <a:cubicBezTo>
                      <a:pt x="27338" y="955086"/>
                      <a:pt x="17875" y="951166"/>
                      <a:pt x="10897" y="944188"/>
                    </a:cubicBezTo>
                    <a:cubicBezTo>
                      <a:pt x="3920" y="937211"/>
                      <a:pt x="0" y="927748"/>
                      <a:pt x="0" y="917880"/>
                    </a:cubicBezTo>
                    <a:lnTo>
                      <a:pt x="0" y="37206"/>
                    </a:lnTo>
                    <a:cubicBezTo>
                      <a:pt x="0" y="27338"/>
                      <a:pt x="3920" y="17875"/>
                      <a:pt x="10897" y="10897"/>
                    </a:cubicBezTo>
                    <a:cubicBezTo>
                      <a:pt x="17875" y="3920"/>
                      <a:pt x="27338" y="0"/>
                      <a:pt x="37206" y="0"/>
                    </a:cubicBezTo>
                    <a:close/>
                  </a:path>
                </a:pathLst>
              </a:custGeom>
              <a:solidFill>
                <a:srgbClr val="FCF7F3"/>
              </a:solidFill>
              <a:ln w="19050" cap="rnd">
                <a:solidFill>
                  <a:srgbClr val="E20000"/>
                </a:solidFill>
                <a:prstDash val="solid"/>
                <a:round/>
              </a:ln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38100"/>
                <a:ext cx="2137363" cy="9931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39" id="39"/>
          <p:cNvSpPr txBox="true"/>
          <p:nvPr/>
        </p:nvSpPr>
        <p:spPr>
          <a:xfrm rot="0">
            <a:off x="1775943" y="5948291"/>
            <a:ext cx="5807921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510C3C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OBJECTIVE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584608" y="3105151"/>
            <a:ext cx="6748221" cy="135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Two-week campaign across PVR, INOX, Cinepolis multiplexes and key single-screen theatres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752857" y="2831209"/>
            <a:ext cx="6853243" cy="179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Gender: Women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Age Group: 16–45 years (covers teenagers, young working women, and homemakers)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775943" y="6959816"/>
            <a:ext cx="6365550" cy="135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Drive awareness through high-visibility presence across multiplexes and key theatres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663635" y="6959816"/>
            <a:ext cx="7279861" cy="135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Budget: 3,00,000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Location: Primarily urban and semi-urban areas, Tier 1 &amp; Tier 2 cities in India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45" id="45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48" id="48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9" id="49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30701" y="3743802"/>
            <a:ext cx="3590925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Market Insights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430701" y="4765675"/>
            <a:ext cx="6220420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Media Strategy &amp; Planning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8857162" y="1599584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430701" y="2721930"/>
            <a:ext cx="4749046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Campaign Summary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435992" y="6972935"/>
            <a:ext cx="9171268" cy="993084"/>
            <a:chOff x="0" y="0"/>
            <a:chExt cx="12228357" cy="1324113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1254560" y="0"/>
              <a:ext cx="10973797" cy="1324113"/>
              <a:chOff x="0" y="0"/>
              <a:chExt cx="2167664" cy="26155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167664" cy="261553"/>
              </a:xfrm>
              <a:custGeom>
                <a:avLst/>
                <a:gdLst/>
                <a:ahLst/>
                <a:cxnLst/>
                <a:rect r="r" b="b" t="t" l="l"/>
                <a:pathLst>
                  <a:path h="261553" w="2167664">
                    <a:moveTo>
                      <a:pt x="21635" y="0"/>
                    </a:moveTo>
                    <a:lnTo>
                      <a:pt x="2146029" y="0"/>
                    </a:lnTo>
                    <a:cubicBezTo>
                      <a:pt x="2157977" y="0"/>
                      <a:pt x="2167664" y="9686"/>
                      <a:pt x="2167664" y="21635"/>
                    </a:cubicBezTo>
                    <a:lnTo>
                      <a:pt x="2167664" y="239918"/>
                    </a:lnTo>
                    <a:cubicBezTo>
                      <a:pt x="2167664" y="245656"/>
                      <a:pt x="2165384" y="251159"/>
                      <a:pt x="2161327" y="255216"/>
                    </a:cubicBezTo>
                    <a:cubicBezTo>
                      <a:pt x="2157269" y="259274"/>
                      <a:pt x="2151767" y="261553"/>
                      <a:pt x="2146029" y="261553"/>
                    </a:cubicBezTo>
                    <a:lnTo>
                      <a:pt x="21635" y="261553"/>
                    </a:lnTo>
                    <a:cubicBezTo>
                      <a:pt x="15897" y="261553"/>
                      <a:pt x="10394" y="259274"/>
                      <a:pt x="6337" y="255216"/>
                    </a:cubicBezTo>
                    <a:cubicBezTo>
                      <a:pt x="2279" y="251159"/>
                      <a:pt x="0" y="245656"/>
                      <a:pt x="0" y="239918"/>
                    </a:cubicBezTo>
                    <a:lnTo>
                      <a:pt x="0" y="21635"/>
                    </a:lnTo>
                    <a:cubicBezTo>
                      <a:pt x="0" y="15897"/>
                      <a:pt x="2279" y="10394"/>
                      <a:pt x="6337" y="6337"/>
                    </a:cubicBezTo>
                    <a:cubicBezTo>
                      <a:pt x="10394" y="2279"/>
                      <a:pt x="15897" y="0"/>
                      <a:pt x="2163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660049">
                        <a:alpha val="100000"/>
                      </a:srgbClr>
                    </a:gs>
                    <a:gs pos="33333">
                      <a:srgbClr val="9B7CCF">
                        <a:alpha val="100000"/>
                      </a:srgbClr>
                    </a:gs>
                    <a:gs pos="66667">
                      <a:srgbClr val="FF40DB">
                        <a:alpha val="100000"/>
                      </a:srgbClr>
                    </a:gs>
                    <a:gs pos="100000">
                      <a:srgbClr val="FF4040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85725"/>
                <a:ext cx="2167664" cy="3472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1539300" y="162736"/>
              <a:ext cx="4325779" cy="9757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b="true" sz="3999">
                  <a:solidFill>
                    <a:srgbClr val="E20000"/>
                  </a:solidFill>
                  <a:latin typeface="Geometria Bold"/>
                  <a:ea typeface="Geometria Bold"/>
                  <a:cs typeface="Geometria Bold"/>
                  <a:sym typeface="Geometria Bold"/>
                </a:rPr>
                <a:t>CASE STUDY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0" y="228631"/>
              <a:ext cx="845065" cy="866851"/>
            </a:xfrm>
            <a:custGeom>
              <a:avLst/>
              <a:gdLst/>
              <a:ahLst/>
              <a:cxnLst/>
              <a:rect r="r" b="b" t="t" l="l"/>
              <a:pathLst>
                <a:path h="866851" w="845065">
                  <a:moveTo>
                    <a:pt x="0" y="0"/>
                  </a:moveTo>
                  <a:lnTo>
                    <a:pt x="845065" y="0"/>
                  </a:lnTo>
                  <a:lnTo>
                    <a:pt x="845065" y="866851"/>
                  </a:lnTo>
                  <a:lnTo>
                    <a:pt x="0" y="8668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3430939" y="5783580"/>
            <a:ext cx="7802761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Campaign Outcomes &amp; Roadmap</a:t>
            </a:r>
          </a:p>
        </p:txBody>
      </p:sp>
      <p:sp>
        <p:nvSpPr>
          <p:cNvPr name="AutoShape 13" id="13"/>
          <p:cNvSpPr/>
          <p:nvPr/>
        </p:nvSpPr>
        <p:spPr>
          <a:xfrm>
            <a:off x="-144863" y="47030"/>
            <a:ext cx="19732343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0" y="47030"/>
            <a:ext cx="3984516" cy="1071864"/>
            <a:chOff x="0" y="0"/>
            <a:chExt cx="1049420" cy="28230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49420" cy="282302"/>
            </a:xfrm>
            <a:custGeom>
              <a:avLst/>
              <a:gdLst/>
              <a:ahLst/>
              <a:cxnLst/>
              <a:rect r="r" b="b" t="t" l="l"/>
              <a:pathLst>
                <a:path h="282302" w="1049420">
                  <a:moveTo>
                    <a:pt x="0" y="0"/>
                  </a:moveTo>
                  <a:lnTo>
                    <a:pt x="1049420" y="0"/>
                  </a:lnTo>
                  <a:lnTo>
                    <a:pt x="1049420" y="282302"/>
                  </a:lnTo>
                  <a:lnTo>
                    <a:pt x="0" y="282302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1049420" cy="368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16437" y="98774"/>
            <a:ext cx="355164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CF7F3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AGENDA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20" id="20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23" id="23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4" id="24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5" id="5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8" id="8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9" id="9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28700" y="1213632"/>
            <a:ext cx="2766745" cy="1110868"/>
          </a:xfrm>
          <a:custGeom>
            <a:avLst/>
            <a:gdLst/>
            <a:ahLst/>
            <a:cxnLst/>
            <a:rect r="r" b="b" t="t" l="l"/>
            <a:pathLst>
              <a:path h="1110868" w="2766745">
                <a:moveTo>
                  <a:pt x="0" y="0"/>
                </a:moveTo>
                <a:lnTo>
                  <a:pt x="2766745" y="0"/>
                </a:lnTo>
                <a:lnTo>
                  <a:pt x="2766745" y="1110868"/>
                </a:lnTo>
                <a:lnTo>
                  <a:pt x="0" y="11108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466" t="-92334" r="0" b="-90266"/>
            </a:stretch>
          </a:blipFill>
        </p:spPr>
      </p:sp>
      <p:graphicFrame>
        <p:nvGraphicFramePr>
          <p:cNvPr name="Object 11" id="11"/>
          <p:cNvGraphicFramePr/>
          <p:nvPr/>
        </p:nvGraphicFramePr>
        <p:xfrm>
          <a:off x="1028700" y="5289233"/>
          <a:ext cx="7543800" cy="3143250"/>
        </p:xfrm>
        <a:graphic>
          <a:graphicData uri="http://schemas.openxmlformats.org/presentationml/2006/ole">
            <p:oleObj imgW="9042400" imgH="46482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12" id="12"/>
          <p:cNvSpPr txBox="true"/>
          <p:nvPr/>
        </p:nvSpPr>
        <p:spPr>
          <a:xfrm rot="0">
            <a:off x="8986069" y="7211695"/>
            <a:ext cx="9002543" cy="2046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The campaign l</a:t>
            </a:r>
            <a:r>
              <a:rPr lang="en-US" sz="23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ed to higher brand recall, increased distributor engagement, and a noticeable rise in customer inquiries. Multi-platform visibility strengthened trust, improved awareness in key regions, and reinforced Citizen Solar’s positioning as a dependable clean energy brand in a growing national market.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284065"/>
            <a:ext cx="3999161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b="true" sz="4592">
                <a:solidFill>
                  <a:srgbClr val="510C3C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CASE STUDY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986069" y="6732270"/>
            <a:ext cx="3058582" cy="47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Results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2480309"/>
            <a:ext cx="4543048" cy="1246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Category: </a:t>
            </a:r>
            <a:r>
              <a:rPr lang="en-US" sz="23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Renewable Energy Sector</a:t>
            </a:r>
          </a:p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Sales Channel: </a:t>
            </a:r>
            <a:r>
              <a:rPr lang="en-US" sz="23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Omni Channel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509260" y="2538253"/>
            <a:ext cx="5533490" cy="1235392"/>
            <a:chOff x="0" y="0"/>
            <a:chExt cx="7377986" cy="1647190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104775"/>
              <a:ext cx="5582131" cy="604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b="true">
                  <a:solidFill>
                    <a:srgbClr val="000000"/>
                  </a:solidFill>
                  <a:latin typeface="Geometria Bold"/>
                  <a:ea typeface="Geometria Bold"/>
                  <a:cs typeface="Geometria Bold"/>
                  <a:sym typeface="Geometria Bold"/>
                </a:rPr>
                <a:t>Target Audience (B2B)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553508"/>
              <a:ext cx="7377986" cy="10936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 b="true">
                  <a:solidFill>
                    <a:srgbClr val="000000"/>
                  </a:solidFill>
                  <a:latin typeface="Geometria Bold"/>
                  <a:ea typeface="Geometria Bold"/>
                  <a:cs typeface="Geometria Bold"/>
                  <a:sym typeface="Geometria Bold"/>
                </a:rPr>
                <a:t>Age: </a:t>
              </a:r>
              <a:r>
                <a:rPr lang="en-US" sz="2300">
                  <a:solidFill>
                    <a:srgbClr val="000000"/>
                  </a:solidFill>
                  <a:latin typeface="Geometria"/>
                  <a:ea typeface="Geometria"/>
                  <a:cs typeface="Geometria"/>
                  <a:sym typeface="Geometria"/>
                </a:rPr>
                <a:t>30-60</a:t>
              </a:r>
            </a:p>
            <a:p>
              <a:pPr algn="l">
                <a:lnSpc>
                  <a:spcPts val="3220"/>
                </a:lnSpc>
              </a:pPr>
              <a:r>
                <a:rPr lang="en-US" sz="2300" b="true">
                  <a:solidFill>
                    <a:srgbClr val="000000"/>
                  </a:solidFill>
                  <a:latin typeface="Geometria Bold"/>
                  <a:ea typeface="Geometria Bold"/>
                  <a:cs typeface="Geometria Bold"/>
                  <a:sym typeface="Geometria Bold"/>
                </a:rPr>
                <a:t>Geography: </a:t>
              </a:r>
              <a:r>
                <a:rPr lang="en-US" sz="2300">
                  <a:solidFill>
                    <a:srgbClr val="000000"/>
                  </a:solidFill>
                  <a:latin typeface="Geometria"/>
                  <a:ea typeface="Geometria"/>
                  <a:cs typeface="Geometria"/>
                  <a:sym typeface="Geometria"/>
                </a:rPr>
                <a:t>Tier 1 cities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455122" y="2585084"/>
            <a:ext cx="5533490" cy="798830"/>
            <a:chOff x="0" y="0"/>
            <a:chExt cx="7377986" cy="1065107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104775"/>
              <a:ext cx="5582131" cy="604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b="true">
                  <a:solidFill>
                    <a:srgbClr val="000000"/>
                  </a:solidFill>
                  <a:latin typeface="Geometria Bold"/>
                  <a:ea typeface="Geometria Bold"/>
                  <a:cs typeface="Geometria Bold"/>
                  <a:sym typeface="Geometria Bold"/>
                </a:rPr>
                <a:t>Media Objective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504825"/>
              <a:ext cx="7377986" cy="5602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Geometria"/>
                  <a:ea typeface="Geometria"/>
                  <a:cs typeface="Geometria"/>
                  <a:sym typeface="Geometria"/>
                </a:rPr>
                <a:t>Awareness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28700" y="4503407"/>
            <a:ext cx="4186598" cy="47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Media Selection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984168" y="4316082"/>
            <a:ext cx="3058582" cy="47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Execution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984168" y="4792347"/>
            <a:ext cx="8920356" cy="1646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A nati</a:t>
            </a:r>
            <a:r>
              <a:rPr lang="en-US" sz="23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onwide, multi-platform campaign featuring Pratik Gandhi, integrating TV, airport trolleys, train headrests, autos, state buses, and digital PR. The team ensured consistent, premium branding across every touchpoint. 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5" id="5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8" id="8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9" id="9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46249" y="1392169"/>
            <a:ext cx="2766745" cy="1110868"/>
          </a:xfrm>
          <a:custGeom>
            <a:avLst/>
            <a:gdLst/>
            <a:ahLst/>
            <a:cxnLst/>
            <a:rect r="r" b="b" t="t" l="l"/>
            <a:pathLst>
              <a:path h="1110868" w="2766745">
                <a:moveTo>
                  <a:pt x="0" y="0"/>
                </a:moveTo>
                <a:lnTo>
                  <a:pt x="2766745" y="0"/>
                </a:lnTo>
                <a:lnTo>
                  <a:pt x="2766745" y="1110868"/>
                </a:lnTo>
                <a:lnTo>
                  <a:pt x="0" y="11108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466" t="-92334" r="0" b="-90266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045410" y="2928729"/>
            <a:ext cx="7145666" cy="5403910"/>
          </a:xfrm>
          <a:custGeom>
            <a:avLst/>
            <a:gdLst/>
            <a:ahLst/>
            <a:cxnLst/>
            <a:rect r="r" b="b" t="t" l="l"/>
            <a:pathLst>
              <a:path h="5403910" w="7145666">
                <a:moveTo>
                  <a:pt x="0" y="0"/>
                </a:moveTo>
                <a:lnTo>
                  <a:pt x="7145666" y="0"/>
                </a:lnTo>
                <a:lnTo>
                  <a:pt x="7145666" y="5403909"/>
                </a:lnTo>
                <a:lnTo>
                  <a:pt x="0" y="54039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64377" y="2928729"/>
            <a:ext cx="4323128" cy="5403910"/>
          </a:xfrm>
          <a:custGeom>
            <a:avLst/>
            <a:gdLst/>
            <a:ahLst/>
            <a:cxnLst/>
            <a:rect r="r" b="b" t="t" l="l"/>
            <a:pathLst>
              <a:path h="5403910" w="4323128">
                <a:moveTo>
                  <a:pt x="0" y="0"/>
                </a:moveTo>
                <a:lnTo>
                  <a:pt x="4323127" y="0"/>
                </a:lnTo>
                <a:lnTo>
                  <a:pt x="4323127" y="5403909"/>
                </a:lnTo>
                <a:lnTo>
                  <a:pt x="0" y="54039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248226" y="2977399"/>
            <a:ext cx="5375397" cy="5355239"/>
          </a:xfrm>
          <a:custGeom>
            <a:avLst/>
            <a:gdLst/>
            <a:ahLst/>
            <a:cxnLst/>
            <a:rect r="r" b="b" t="t" l="l"/>
            <a:pathLst>
              <a:path h="5355239" w="5375397">
                <a:moveTo>
                  <a:pt x="0" y="0"/>
                </a:moveTo>
                <a:lnTo>
                  <a:pt x="5375397" y="0"/>
                </a:lnTo>
                <a:lnTo>
                  <a:pt x="5375397" y="5355239"/>
                </a:lnTo>
                <a:lnTo>
                  <a:pt x="0" y="53552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46249" y="464145"/>
            <a:ext cx="3999161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b="true" sz="4592">
                <a:solidFill>
                  <a:srgbClr val="510C3C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CASE STUDY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0909928" y="2999989"/>
            <a:ext cx="7559590" cy="7557132"/>
          </a:xfrm>
          <a:custGeom>
            <a:avLst/>
            <a:gdLst/>
            <a:ahLst/>
            <a:cxnLst/>
            <a:rect r="r" b="b" t="t" l="l"/>
            <a:pathLst>
              <a:path h="7557132" w="7559590">
                <a:moveTo>
                  <a:pt x="0" y="0"/>
                </a:moveTo>
                <a:lnTo>
                  <a:pt x="7559589" y="0"/>
                </a:lnTo>
                <a:lnTo>
                  <a:pt x="7559589" y="7557131"/>
                </a:lnTo>
                <a:lnTo>
                  <a:pt x="0" y="75571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10800000">
            <a:off x="-1628080" y="-741771"/>
            <a:ext cx="7826657" cy="7824112"/>
          </a:xfrm>
          <a:custGeom>
            <a:avLst/>
            <a:gdLst/>
            <a:ahLst/>
            <a:cxnLst/>
            <a:rect r="r" b="b" t="t" l="l"/>
            <a:pathLst>
              <a:path h="7824112" w="7826657">
                <a:moveTo>
                  <a:pt x="7826657" y="7824113"/>
                </a:moveTo>
                <a:lnTo>
                  <a:pt x="0" y="7824113"/>
                </a:lnTo>
                <a:lnTo>
                  <a:pt x="0" y="0"/>
                </a:lnTo>
                <a:lnTo>
                  <a:pt x="7826657" y="0"/>
                </a:lnTo>
                <a:lnTo>
                  <a:pt x="7826657" y="7824113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90851" y="1851242"/>
            <a:ext cx="3506299" cy="3506299"/>
          </a:xfrm>
          <a:custGeom>
            <a:avLst/>
            <a:gdLst/>
            <a:ahLst/>
            <a:cxnLst/>
            <a:rect r="r" b="b" t="t" l="l"/>
            <a:pathLst>
              <a:path h="3506299" w="3506299">
                <a:moveTo>
                  <a:pt x="0" y="0"/>
                </a:moveTo>
                <a:lnTo>
                  <a:pt x="3506298" y="0"/>
                </a:lnTo>
                <a:lnTo>
                  <a:pt x="3506298" y="3506299"/>
                </a:lnTo>
                <a:lnTo>
                  <a:pt x="0" y="35062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122534" y="8046590"/>
            <a:ext cx="4042931" cy="4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136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www.excellentpublicity.com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03356" y="5400795"/>
            <a:ext cx="6881288" cy="135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06"/>
              </a:lnSpc>
            </a:pPr>
            <a:r>
              <a:rPr lang="en-US" b="true" sz="7671">
                <a:solidFill>
                  <a:srgbClr val="510C3C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THANK YOU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666510" y="6888746"/>
            <a:ext cx="6954981" cy="933003"/>
            <a:chOff x="0" y="0"/>
            <a:chExt cx="1928569" cy="25871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28569" cy="258716"/>
            </a:xfrm>
            <a:custGeom>
              <a:avLst/>
              <a:gdLst/>
              <a:ahLst/>
              <a:cxnLst/>
              <a:rect r="r" b="b" t="t" l="l"/>
              <a:pathLst>
                <a:path h="258716" w="1928569">
                  <a:moveTo>
                    <a:pt x="25602" y="0"/>
                  </a:moveTo>
                  <a:lnTo>
                    <a:pt x="1902967" y="0"/>
                  </a:lnTo>
                  <a:cubicBezTo>
                    <a:pt x="1909757" y="0"/>
                    <a:pt x="1916269" y="2697"/>
                    <a:pt x="1921070" y="7499"/>
                  </a:cubicBezTo>
                  <a:cubicBezTo>
                    <a:pt x="1925872" y="12300"/>
                    <a:pt x="1928569" y="18812"/>
                    <a:pt x="1928569" y="25602"/>
                  </a:cubicBezTo>
                  <a:lnTo>
                    <a:pt x="1928569" y="233113"/>
                  </a:lnTo>
                  <a:cubicBezTo>
                    <a:pt x="1928569" y="239903"/>
                    <a:pt x="1925872" y="246415"/>
                    <a:pt x="1921070" y="251217"/>
                  </a:cubicBezTo>
                  <a:cubicBezTo>
                    <a:pt x="1916269" y="256018"/>
                    <a:pt x="1909757" y="258716"/>
                    <a:pt x="1902967" y="258716"/>
                  </a:cubicBezTo>
                  <a:lnTo>
                    <a:pt x="25602" y="258716"/>
                  </a:lnTo>
                  <a:cubicBezTo>
                    <a:pt x="18812" y="258716"/>
                    <a:pt x="12300" y="256018"/>
                    <a:pt x="7499" y="251217"/>
                  </a:cubicBezTo>
                  <a:cubicBezTo>
                    <a:pt x="2697" y="246415"/>
                    <a:pt x="0" y="239903"/>
                    <a:pt x="0" y="233113"/>
                  </a:cubicBezTo>
                  <a:lnTo>
                    <a:pt x="0" y="25602"/>
                  </a:lnTo>
                  <a:cubicBezTo>
                    <a:pt x="0" y="18812"/>
                    <a:pt x="2697" y="12300"/>
                    <a:pt x="7499" y="7499"/>
                  </a:cubicBezTo>
                  <a:cubicBezTo>
                    <a:pt x="12300" y="2697"/>
                    <a:pt x="18812" y="0"/>
                    <a:pt x="256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B178C">
                      <a:alpha val="100000"/>
                    </a:srgbClr>
                  </a:gs>
                  <a:gs pos="33333">
                    <a:srgbClr val="9B7CCF">
                      <a:alpha val="100000"/>
                    </a:srgbClr>
                  </a:gs>
                  <a:gs pos="66667">
                    <a:srgbClr val="FF40DB">
                      <a:alpha val="100000"/>
                    </a:srgbClr>
                  </a:gs>
                  <a:gs pos="100000">
                    <a:srgbClr val="FF4040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1928569" cy="325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377464" y="7001847"/>
            <a:ext cx="5533073" cy="597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1"/>
              </a:lnSpc>
              <a:spcBef>
                <a:spcPct val="0"/>
              </a:spcBef>
            </a:pPr>
            <a:r>
              <a:rPr lang="en-US" sz="3100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Let’s Build Success Together!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25824" y="-821961"/>
            <a:ext cx="8086426" cy="17165189"/>
            <a:chOff x="0" y="0"/>
            <a:chExt cx="2837017" cy="60221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7017" cy="6022182"/>
            </a:xfrm>
            <a:custGeom>
              <a:avLst/>
              <a:gdLst/>
              <a:ahLst/>
              <a:cxnLst/>
              <a:rect r="r" b="b" t="t" l="l"/>
              <a:pathLst>
                <a:path h="6022182" w="2837017">
                  <a:moveTo>
                    <a:pt x="0" y="0"/>
                  </a:moveTo>
                  <a:lnTo>
                    <a:pt x="2837017" y="0"/>
                  </a:lnTo>
                  <a:lnTo>
                    <a:pt x="2837017" y="6022182"/>
                  </a:lnTo>
                  <a:lnTo>
                    <a:pt x="0" y="6022182"/>
                  </a:lnTo>
                  <a:close/>
                </a:path>
              </a:pathLst>
            </a:custGeom>
            <a:gradFill rotWithShape="true">
              <a:gsLst>
                <a:gs pos="0">
                  <a:srgbClr val="FCF7F3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37017" cy="60602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47030"/>
            <a:ext cx="6860602" cy="1038063"/>
            <a:chOff x="0" y="0"/>
            <a:chExt cx="1806907" cy="2733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06908" cy="273399"/>
            </a:xfrm>
            <a:custGeom>
              <a:avLst/>
              <a:gdLst/>
              <a:ahLst/>
              <a:cxnLst/>
              <a:rect r="r" b="b" t="t" l="l"/>
              <a:pathLst>
                <a:path h="273399" w="1806908">
                  <a:moveTo>
                    <a:pt x="0" y="0"/>
                  </a:moveTo>
                  <a:lnTo>
                    <a:pt x="1806908" y="0"/>
                  </a:lnTo>
                  <a:lnTo>
                    <a:pt x="1806908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85725"/>
              <a:ext cx="1806907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10800000">
            <a:off x="9781620" y="3524484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32874" y="165100"/>
            <a:ext cx="6427727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CF7F3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AUDIENCE PROFILE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84905" y="1987679"/>
            <a:ext cx="5933464" cy="3843016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64230" y="5963660"/>
            <a:ext cx="11340077" cy="4266919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8009091" y="1763949"/>
            <a:ext cx="1772528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Age Range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09091" y="6160605"/>
            <a:ext cx="1772528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Geography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21506" y="1763949"/>
            <a:ext cx="1706642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Income Level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210908" y="2222043"/>
            <a:ext cx="5118145" cy="3744073"/>
          </a:xfrm>
          <a:prstGeom prst="rect">
            <a:avLst/>
          </a:prstGeom>
        </p:spPr>
      </p:pic>
      <p:sp>
        <p:nvSpPr>
          <p:cNvPr name="Freeform 18" id="18"/>
          <p:cNvSpPr/>
          <p:nvPr/>
        </p:nvSpPr>
        <p:spPr>
          <a:xfrm flipH="false" flipV="false" rot="0">
            <a:off x="2672087" y="3346284"/>
            <a:ext cx="1786830" cy="1571782"/>
          </a:xfrm>
          <a:custGeom>
            <a:avLst/>
            <a:gdLst/>
            <a:ahLst/>
            <a:cxnLst/>
            <a:rect r="r" b="b" t="t" l="l"/>
            <a:pathLst>
              <a:path h="1571782" w="1786830">
                <a:moveTo>
                  <a:pt x="0" y="0"/>
                </a:moveTo>
                <a:lnTo>
                  <a:pt x="1786830" y="0"/>
                </a:lnTo>
                <a:lnTo>
                  <a:pt x="1786830" y="1571783"/>
                </a:lnTo>
                <a:lnTo>
                  <a:pt x="0" y="15717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609567" y="1961349"/>
            <a:ext cx="2051566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Demographic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65504" y="3731090"/>
            <a:ext cx="1083674" cy="592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8"/>
              </a:lnSpc>
            </a:pPr>
            <a:r>
              <a:rPr lang="en-US" b="true" sz="3041">
                <a:solidFill>
                  <a:srgbClr val="510C3C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100%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872925" y="3749195"/>
            <a:ext cx="836064" cy="592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8"/>
              </a:lnSpc>
            </a:pPr>
            <a:r>
              <a:rPr lang="en-US" b="true" sz="3041">
                <a:solidFill>
                  <a:srgbClr val="510C3C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0%</a:t>
            </a:r>
          </a:p>
        </p:txBody>
      </p:sp>
      <p:sp>
        <p:nvSpPr>
          <p:cNvPr name="AutoShape 22" id="22"/>
          <p:cNvSpPr/>
          <p:nvPr/>
        </p:nvSpPr>
        <p:spPr>
          <a:xfrm flipV="true">
            <a:off x="3643358" y="3413206"/>
            <a:ext cx="0" cy="150486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1609567" y="6319672"/>
            <a:ext cx="2254156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Education Level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56869" y="7457039"/>
            <a:ext cx="5729085" cy="1210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Undergraduate degree =45%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Postgraduate degree &amp; above ≥15%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Secondary school or below =40%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38068" y="9058877"/>
            <a:ext cx="581263" cy="226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Source: 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27" id="27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30" id="30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31" id="31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27264" y="4820719"/>
            <a:ext cx="3507949" cy="3331275"/>
            <a:chOff x="0" y="0"/>
            <a:chExt cx="1230718" cy="11687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0718" cy="1168734"/>
            </a:xfrm>
            <a:custGeom>
              <a:avLst/>
              <a:gdLst/>
              <a:ahLst/>
              <a:cxnLst/>
              <a:rect r="r" b="b" t="t" l="l"/>
              <a:pathLst>
                <a:path h="1168734" w="1230718">
                  <a:moveTo>
                    <a:pt x="0" y="0"/>
                  </a:moveTo>
                  <a:lnTo>
                    <a:pt x="1230718" y="0"/>
                  </a:lnTo>
                  <a:lnTo>
                    <a:pt x="1230718" y="1168734"/>
                  </a:lnTo>
                  <a:lnTo>
                    <a:pt x="0" y="1168734"/>
                  </a:lnTo>
                  <a:close/>
                </a:path>
              </a:pathLst>
            </a:custGeom>
            <a:solidFill>
              <a:srgbClr val="FBD0D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1230718" cy="1254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371710" y="4820719"/>
            <a:ext cx="3438669" cy="3331275"/>
            <a:chOff x="0" y="0"/>
            <a:chExt cx="1206412" cy="11687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06412" cy="1168734"/>
            </a:xfrm>
            <a:custGeom>
              <a:avLst/>
              <a:gdLst/>
              <a:ahLst/>
              <a:cxnLst/>
              <a:rect r="r" b="b" t="t" l="l"/>
              <a:pathLst>
                <a:path h="1168734" w="1206412">
                  <a:moveTo>
                    <a:pt x="0" y="0"/>
                  </a:moveTo>
                  <a:lnTo>
                    <a:pt x="1206412" y="0"/>
                  </a:lnTo>
                  <a:lnTo>
                    <a:pt x="1206412" y="1168734"/>
                  </a:lnTo>
                  <a:lnTo>
                    <a:pt x="0" y="1168734"/>
                  </a:lnTo>
                  <a:close/>
                </a:path>
              </a:pathLst>
            </a:custGeom>
            <a:solidFill>
              <a:srgbClr val="FBD0D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1206412" cy="1254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144863" y="27980"/>
            <a:ext cx="18502011" cy="1653920"/>
            <a:chOff x="0" y="0"/>
            <a:chExt cx="24669348" cy="2205227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193151" y="25400"/>
              <a:ext cx="6824207" cy="1384084"/>
              <a:chOff x="0" y="0"/>
              <a:chExt cx="1347992" cy="273399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347992" cy="273399"/>
              </a:xfrm>
              <a:custGeom>
                <a:avLst/>
                <a:gdLst/>
                <a:ahLst/>
                <a:cxnLst/>
                <a:rect r="r" b="b" t="t" l="l"/>
                <a:pathLst>
                  <a:path h="273399" w="1347992">
                    <a:moveTo>
                      <a:pt x="0" y="0"/>
                    </a:moveTo>
                    <a:lnTo>
                      <a:pt x="1347992" y="0"/>
                    </a:lnTo>
                    <a:lnTo>
                      <a:pt x="1347992" y="273399"/>
                    </a:lnTo>
                    <a:lnTo>
                      <a:pt x="0" y="273399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1347992" cy="31149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3" id="13"/>
            <p:cNvSpPr/>
            <p:nvPr/>
          </p:nvSpPr>
          <p:spPr>
            <a:xfrm flipV="true">
              <a:off x="0" y="25400"/>
              <a:ext cx="24669348" cy="0"/>
            </a:xfrm>
            <a:prstGeom prst="line">
              <a:avLst/>
            </a:prstGeom>
            <a:ln cap="flat" w="50800">
              <a:solidFill>
                <a:srgbClr val="EE4A4B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2334617" y="463360"/>
              <a:ext cx="1741867" cy="1741867"/>
            </a:xfrm>
            <a:custGeom>
              <a:avLst/>
              <a:gdLst/>
              <a:ahLst/>
              <a:cxnLst/>
              <a:rect r="r" b="b" t="t" l="l"/>
              <a:pathLst>
                <a:path h="1741867" w="1741867">
                  <a:moveTo>
                    <a:pt x="0" y="0"/>
                  </a:moveTo>
                  <a:lnTo>
                    <a:pt x="1741867" y="0"/>
                  </a:lnTo>
                  <a:lnTo>
                    <a:pt x="1741867" y="1741867"/>
                  </a:lnTo>
                  <a:lnTo>
                    <a:pt x="0" y="1741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653597" y="289663"/>
              <a:ext cx="6776063" cy="10192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428"/>
                </a:lnSpc>
                <a:spcBef>
                  <a:spcPct val="0"/>
                </a:spcBef>
              </a:pPr>
              <a:r>
                <a:rPr lang="en-US" sz="4592">
                  <a:solidFill>
                    <a:srgbClr val="FFFFFF"/>
                  </a:solidFill>
                  <a:latin typeface="Bricolage Grotesque"/>
                  <a:ea typeface="Bricolage Grotesque"/>
                  <a:cs typeface="Bricolage Grotesque"/>
                  <a:sym typeface="Bricolage Grotesque"/>
                </a:rPr>
                <a:t> MEDIA HABITS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913632" y="4049877"/>
            <a:ext cx="5641335" cy="5357216"/>
            <a:chOff x="0" y="0"/>
            <a:chExt cx="1230718" cy="116873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30718" cy="1168734"/>
            </a:xfrm>
            <a:custGeom>
              <a:avLst/>
              <a:gdLst/>
              <a:ahLst/>
              <a:cxnLst/>
              <a:rect r="r" b="b" t="t" l="l"/>
              <a:pathLst>
                <a:path h="1168734" w="1230718">
                  <a:moveTo>
                    <a:pt x="0" y="0"/>
                  </a:moveTo>
                  <a:lnTo>
                    <a:pt x="1230718" y="0"/>
                  </a:lnTo>
                  <a:lnTo>
                    <a:pt x="1230718" y="1168734"/>
                  </a:lnTo>
                  <a:lnTo>
                    <a:pt x="0" y="1168734"/>
                  </a:lnTo>
                  <a:close/>
                </a:path>
              </a:pathLst>
            </a:custGeom>
            <a:solidFill>
              <a:srgbClr val="FBD0D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85725"/>
              <a:ext cx="1230718" cy="1254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9106142" y="4870219"/>
            <a:ext cx="3533428" cy="500532"/>
          </a:xfrm>
          <a:custGeom>
            <a:avLst/>
            <a:gdLst/>
            <a:ahLst/>
            <a:cxnLst/>
            <a:rect r="r" b="b" t="t" l="l"/>
            <a:pathLst>
              <a:path h="500532" w="3533428">
                <a:moveTo>
                  <a:pt x="0" y="0"/>
                </a:moveTo>
                <a:lnTo>
                  <a:pt x="3533428" y="0"/>
                </a:lnTo>
                <a:lnTo>
                  <a:pt x="3533428" y="500532"/>
                </a:lnTo>
                <a:lnTo>
                  <a:pt x="0" y="5005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</a:blip>
            <a:stretch>
              <a:fillRect l="-1232" t="-26255" r="-1232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341303" y="4870219"/>
            <a:ext cx="3533428" cy="500532"/>
          </a:xfrm>
          <a:custGeom>
            <a:avLst/>
            <a:gdLst/>
            <a:ahLst/>
            <a:cxnLst/>
            <a:rect r="r" b="b" t="t" l="l"/>
            <a:pathLst>
              <a:path h="500532" w="3533428">
                <a:moveTo>
                  <a:pt x="0" y="0"/>
                </a:moveTo>
                <a:lnTo>
                  <a:pt x="3533428" y="0"/>
                </a:lnTo>
                <a:lnTo>
                  <a:pt x="3533428" y="500532"/>
                </a:lnTo>
                <a:lnTo>
                  <a:pt x="0" y="5005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</a:blip>
            <a:stretch>
              <a:fillRect l="-1232" t="-26255" r="-1232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9106142" y="3426381"/>
            <a:ext cx="3533428" cy="1708405"/>
            <a:chOff x="0" y="0"/>
            <a:chExt cx="1239657" cy="59937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39657" cy="599371"/>
            </a:xfrm>
            <a:custGeom>
              <a:avLst/>
              <a:gdLst/>
              <a:ahLst/>
              <a:cxnLst/>
              <a:rect r="r" b="b" t="t" l="l"/>
              <a:pathLst>
                <a:path h="599371" w="1239657">
                  <a:moveTo>
                    <a:pt x="111744" y="0"/>
                  </a:moveTo>
                  <a:lnTo>
                    <a:pt x="1127914" y="0"/>
                  </a:lnTo>
                  <a:cubicBezTo>
                    <a:pt x="1157550" y="0"/>
                    <a:pt x="1185972" y="11773"/>
                    <a:pt x="1206928" y="32729"/>
                  </a:cubicBezTo>
                  <a:cubicBezTo>
                    <a:pt x="1227884" y="53685"/>
                    <a:pt x="1239657" y="82107"/>
                    <a:pt x="1239657" y="111744"/>
                  </a:cubicBezTo>
                  <a:lnTo>
                    <a:pt x="1239657" y="487628"/>
                  </a:lnTo>
                  <a:cubicBezTo>
                    <a:pt x="1239657" y="549342"/>
                    <a:pt x="1189628" y="599371"/>
                    <a:pt x="1127914" y="599371"/>
                  </a:cubicBezTo>
                  <a:lnTo>
                    <a:pt x="111744" y="599371"/>
                  </a:lnTo>
                  <a:cubicBezTo>
                    <a:pt x="50029" y="599371"/>
                    <a:pt x="0" y="549342"/>
                    <a:pt x="0" y="487628"/>
                  </a:cubicBezTo>
                  <a:lnTo>
                    <a:pt x="0" y="111744"/>
                  </a:lnTo>
                  <a:cubicBezTo>
                    <a:pt x="0" y="50029"/>
                    <a:pt x="50029" y="0"/>
                    <a:pt x="1117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85725"/>
              <a:ext cx="1239657" cy="685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341303" y="3426381"/>
            <a:ext cx="3533428" cy="1708405"/>
            <a:chOff x="0" y="0"/>
            <a:chExt cx="1239657" cy="59937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39657" cy="599371"/>
            </a:xfrm>
            <a:custGeom>
              <a:avLst/>
              <a:gdLst/>
              <a:ahLst/>
              <a:cxnLst/>
              <a:rect r="r" b="b" t="t" l="l"/>
              <a:pathLst>
                <a:path h="599371" w="1239657">
                  <a:moveTo>
                    <a:pt x="111744" y="0"/>
                  </a:moveTo>
                  <a:lnTo>
                    <a:pt x="1127914" y="0"/>
                  </a:lnTo>
                  <a:cubicBezTo>
                    <a:pt x="1157550" y="0"/>
                    <a:pt x="1185972" y="11773"/>
                    <a:pt x="1206928" y="32729"/>
                  </a:cubicBezTo>
                  <a:cubicBezTo>
                    <a:pt x="1227884" y="53685"/>
                    <a:pt x="1239657" y="82107"/>
                    <a:pt x="1239657" y="111744"/>
                  </a:cubicBezTo>
                  <a:lnTo>
                    <a:pt x="1239657" y="487628"/>
                  </a:lnTo>
                  <a:cubicBezTo>
                    <a:pt x="1239657" y="549342"/>
                    <a:pt x="1189628" y="599371"/>
                    <a:pt x="1127914" y="599371"/>
                  </a:cubicBezTo>
                  <a:lnTo>
                    <a:pt x="111744" y="599371"/>
                  </a:lnTo>
                  <a:cubicBezTo>
                    <a:pt x="50029" y="599371"/>
                    <a:pt x="0" y="549342"/>
                    <a:pt x="0" y="487628"/>
                  </a:cubicBezTo>
                  <a:lnTo>
                    <a:pt x="0" y="111744"/>
                  </a:lnTo>
                  <a:cubicBezTo>
                    <a:pt x="0" y="50029"/>
                    <a:pt x="50029" y="0"/>
                    <a:pt x="1117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85725"/>
              <a:ext cx="1239657" cy="685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899833" y="4129482"/>
            <a:ext cx="5682309" cy="804934"/>
          </a:xfrm>
          <a:custGeom>
            <a:avLst/>
            <a:gdLst/>
            <a:ahLst/>
            <a:cxnLst/>
            <a:rect r="r" b="b" t="t" l="l"/>
            <a:pathLst>
              <a:path h="804934" w="5682309">
                <a:moveTo>
                  <a:pt x="0" y="0"/>
                </a:moveTo>
                <a:lnTo>
                  <a:pt x="5682309" y="0"/>
                </a:lnTo>
                <a:lnTo>
                  <a:pt x="5682309" y="804933"/>
                </a:lnTo>
                <a:lnTo>
                  <a:pt x="0" y="8049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</a:blip>
            <a:stretch>
              <a:fillRect l="-1232" t="-26255" r="-1232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1899833" y="1807563"/>
            <a:ext cx="5682309" cy="2747384"/>
            <a:chOff x="0" y="0"/>
            <a:chExt cx="1239657" cy="59937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239657" cy="599371"/>
            </a:xfrm>
            <a:custGeom>
              <a:avLst/>
              <a:gdLst/>
              <a:ahLst/>
              <a:cxnLst/>
              <a:rect r="r" b="b" t="t" l="l"/>
              <a:pathLst>
                <a:path h="599371" w="1239657">
                  <a:moveTo>
                    <a:pt x="69485" y="0"/>
                  </a:moveTo>
                  <a:lnTo>
                    <a:pt x="1170172" y="0"/>
                  </a:lnTo>
                  <a:cubicBezTo>
                    <a:pt x="1188600" y="0"/>
                    <a:pt x="1206274" y="7321"/>
                    <a:pt x="1219305" y="20352"/>
                  </a:cubicBezTo>
                  <a:cubicBezTo>
                    <a:pt x="1232336" y="33383"/>
                    <a:pt x="1239657" y="51057"/>
                    <a:pt x="1239657" y="69485"/>
                  </a:cubicBezTo>
                  <a:lnTo>
                    <a:pt x="1239657" y="529886"/>
                  </a:lnTo>
                  <a:cubicBezTo>
                    <a:pt x="1239657" y="548315"/>
                    <a:pt x="1232336" y="565989"/>
                    <a:pt x="1219305" y="579020"/>
                  </a:cubicBezTo>
                  <a:cubicBezTo>
                    <a:pt x="1206274" y="592051"/>
                    <a:pt x="1188600" y="599371"/>
                    <a:pt x="1170172" y="599371"/>
                  </a:cubicBezTo>
                  <a:lnTo>
                    <a:pt x="69485" y="599371"/>
                  </a:lnTo>
                  <a:cubicBezTo>
                    <a:pt x="31110" y="599371"/>
                    <a:pt x="0" y="568262"/>
                    <a:pt x="0" y="529886"/>
                  </a:cubicBezTo>
                  <a:lnTo>
                    <a:pt x="0" y="69485"/>
                  </a:lnTo>
                  <a:cubicBezTo>
                    <a:pt x="0" y="51057"/>
                    <a:pt x="7321" y="33383"/>
                    <a:pt x="20352" y="20352"/>
                  </a:cubicBezTo>
                  <a:cubicBezTo>
                    <a:pt x="33383" y="7321"/>
                    <a:pt x="51057" y="0"/>
                    <a:pt x="6948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85725"/>
              <a:ext cx="1239657" cy="685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9302343" y="3755115"/>
            <a:ext cx="3141026" cy="955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  <a:spcBef>
                <a:spcPct val="0"/>
              </a:spcBef>
            </a:pPr>
            <a:r>
              <a:rPr lang="en-US" b="true" sz="2327">
                <a:solidFill>
                  <a:srgbClr val="000000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Usage Patterns</a:t>
            </a:r>
          </a:p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426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Average daily/weekly time spent on key channels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275306" y="2327470"/>
            <a:ext cx="4931363" cy="1579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39"/>
              </a:lnSpc>
              <a:spcBef>
                <a:spcPct val="0"/>
              </a:spcBef>
            </a:pPr>
            <a:r>
              <a:rPr lang="en-US" b="true" sz="3742">
                <a:solidFill>
                  <a:srgbClr val="DD0204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Channel Preferences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Which media channels are most consumed by the category’s TG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385166" y="3590773"/>
            <a:ext cx="3506330" cy="1363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  <a:spcBef>
                <a:spcPct val="0"/>
              </a:spcBef>
            </a:pPr>
            <a:r>
              <a:rPr lang="en-US" b="true" sz="2327">
                <a:solidFill>
                  <a:srgbClr val="000000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Device &amp; Platform Behavior</a:t>
            </a:r>
          </a:p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426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Mobile vs desktop vs TV</a:t>
            </a:r>
          </a:p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426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Popular apps/platforms </a:t>
            </a:r>
          </a:p>
        </p:txBody>
      </p:sp>
      <p:pic>
        <p:nvPicPr>
          <p:cNvPr name="Picture 34" id="3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4915" y="4329323"/>
            <a:ext cx="6932912" cy="5314149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990813" y="5221146"/>
            <a:ext cx="3738355" cy="2882687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349576" y="5270899"/>
            <a:ext cx="3482935" cy="2866244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38" id="38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41" id="41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2" id="42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40779" y="3970328"/>
            <a:ext cx="5757349" cy="5467386"/>
            <a:chOff x="0" y="0"/>
            <a:chExt cx="1230718" cy="11687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0718" cy="1168734"/>
            </a:xfrm>
            <a:custGeom>
              <a:avLst/>
              <a:gdLst/>
              <a:ahLst/>
              <a:cxnLst/>
              <a:rect r="r" b="b" t="t" l="l"/>
              <a:pathLst>
                <a:path h="1168734" w="1230718">
                  <a:moveTo>
                    <a:pt x="0" y="0"/>
                  </a:moveTo>
                  <a:lnTo>
                    <a:pt x="1230718" y="0"/>
                  </a:lnTo>
                  <a:lnTo>
                    <a:pt x="1230718" y="1168734"/>
                  </a:lnTo>
                  <a:lnTo>
                    <a:pt x="0" y="1168734"/>
                  </a:lnTo>
                  <a:close/>
                </a:path>
              </a:pathLst>
            </a:custGeom>
            <a:solidFill>
              <a:srgbClr val="FBD0D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1230718" cy="1254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371710" y="4820719"/>
            <a:ext cx="3438669" cy="3331275"/>
            <a:chOff x="0" y="0"/>
            <a:chExt cx="1206412" cy="11687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06412" cy="1168734"/>
            </a:xfrm>
            <a:custGeom>
              <a:avLst/>
              <a:gdLst/>
              <a:ahLst/>
              <a:cxnLst/>
              <a:rect r="r" b="b" t="t" l="l"/>
              <a:pathLst>
                <a:path h="1168734" w="1206412">
                  <a:moveTo>
                    <a:pt x="0" y="0"/>
                  </a:moveTo>
                  <a:lnTo>
                    <a:pt x="1206412" y="0"/>
                  </a:lnTo>
                  <a:lnTo>
                    <a:pt x="1206412" y="1168734"/>
                  </a:lnTo>
                  <a:lnTo>
                    <a:pt x="0" y="1168734"/>
                  </a:lnTo>
                  <a:close/>
                </a:path>
              </a:pathLst>
            </a:custGeom>
            <a:solidFill>
              <a:srgbClr val="FBD0D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1206412" cy="1254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144863" y="27980"/>
            <a:ext cx="18502011" cy="1653920"/>
            <a:chOff x="0" y="0"/>
            <a:chExt cx="24669348" cy="2205227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193151" y="25400"/>
              <a:ext cx="6824207" cy="1384084"/>
              <a:chOff x="0" y="0"/>
              <a:chExt cx="1347992" cy="273399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347992" cy="273399"/>
              </a:xfrm>
              <a:custGeom>
                <a:avLst/>
                <a:gdLst/>
                <a:ahLst/>
                <a:cxnLst/>
                <a:rect r="r" b="b" t="t" l="l"/>
                <a:pathLst>
                  <a:path h="273399" w="1347992">
                    <a:moveTo>
                      <a:pt x="0" y="0"/>
                    </a:moveTo>
                    <a:lnTo>
                      <a:pt x="1347992" y="0"/>
                    </a:lnTo>
                    <a:lnTo>
                      <a:pt x="1347992" y="273399"/>
                    </a:lnTo>
                    <a:lnTo>
                      <a:pt x="0" y="273399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1347992" cy="31149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3" id="13"/>
            <p:cNvSpPr/>
            <p:nvPr/>
          </p:nvSpPr>
          <p:spPr>
            <a:xfrm flipV="true">
              <a:off x="0" y="25400"/>
              <a:ext cx="24669348" cy="0"/>
            </a:xfrm>
            <a:prstGeom prst="line">
              <a:avLst/>
            </a:prstGeom>
            <a:ln cap="flat" w="50800">
              <a:solidFill>
                <a:srgbClr val="EE4A4B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2334617" y="463360"/>
              <a:ext cx="1741867" cy="1741867"/>
            </a:xfrm>
            <a:custGeom>
              <a:avLst/>
              <a:gdLst/>
              <a:ahLst/>
              <a:cxnLst/>
              <a:rect r="r" b="b" t="t" l="l"/>
              <a:pathLst>
                <a:path h="1741867" w="1741867">
                  <a:moveTo>
                    <a:pt x="0" y="0"/>
                  </a:moveTo>
                  <a:lnTo>
                    <a:pt x="1741867" y="0"/>
                  </a:lnTo>
                  <a:lnTo>
                    <a:pt x="1741867" y="1741867"/>
                  </a:lnTo>
                  <a:lnTo>
                    <a:pt x="0" y="1741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653597" y="289663"/>
              <a:ext cx="6776063" cy="10192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428"/>
                </a:lnSpc>
                <a:spcBef>
                  <a:spcPct val="0"/>
                </a:spcBef>
              </a:pPr>
              <a:r>
                <a:rPr lang="en-US" sz="4592">
                  <a:solidFill>
                    <a:srgbClr val="FFFFFF"/>
                  </a:solidFill>
                  <a:latin typeface="Bricolage Grotesque"/>
                  <a:ea typeface="Bricolage Grotesque"/>
                  <a:cs typeface="Bricolage Grotesque"/>
                  <a:sym typeface="Bricolage Grotesque"/>
                </a:rPr>
                <a:t> MEDIA HABITS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545241" y="4820719"/>
            <a:ext cx="3507949" cy="3331275"/>
            <a:chOff x="0" y="0"/>
            <a:chExt cx="1230718" cy="116873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30718" cy="1168734"/>
            </a:xfrm>
            <a:custGeom>
              <a:avLst/>
              <a:gdLst/>
              <a:ahLst/>
              <a:cxnLst/>
              <a:rect r="r" b="b" t="t" l="l"/>
              <a:pathLst>
                <a:path h="1168734" w="1230718">
                  <a:moveTo>
                    <a:pt x="0" y="0"/>
                  </a:moveTo>
                  <a:lnTo>
                    <a:pt x="1230718" y="0"/>
                  </a:lnTo>
                  <a:lnTo>
                    <a:pt x="1230718" y="1168734"/>
                  </a:lnTo>
                  <a:lnTo>
                    <a:pt x="0" y="1168734"/>
                  </a:lnTo>
                  <a:close/>
                </a:path>
              </a:pathLst>
            </a:custGeom>
            <a:solidFill>
              <a:srgbClr val="FBD0D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85725"/>
              <a:ext cx="1230718" cy="1254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6306113" y="4051569"/>
            <a:ext cx="5799166" cy="821487"/>
          </a:xfrm>
          <a:custGeom>
            <a:avLst/>
            <a:gdLst/>
            <a:ahLst/>
            <a:cxnLst/>
            <a:rect r="r" b="b" t="t" l="l"/>
            <a:pathLst>
              <a:path h="821487" w="5799166">
                <a:moveTo>
                  <a:pt x="0" y="0"/>
                </a:moveTo>
                <a:lnTo>
                  <a:pt x="5799166" y="0"/>
                </a:lnTo>
                <a:lnTo>
                  <a:pt x="5799166" y="821487"/>
                </a:lnTo>
                <a:lnTo>
                  <a:pt x="0" y="8214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</a:blip>
            <a:stretch>
              <a:fillRect l="-1232" t="-26255" r="-1232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341303" y="4870219"/>
            <a:ext cx="3533428" cy="500532"/>
          </a:xfrm>
          <a:custGeom>
            <a:avLst/>
            <a:gdLst/>
            <a:ahLst/>
            <a:cxnLst/>
            <a:rect r="r" b="b" t="t" l="l"/>
            <a:pathLst>
              <a:path h="500532" w="3533428">
                <a:moveTo>
                  <a:pt x="0" y="0"/>
                </a:moveTo>
                <a:lnTo>
                  <a:pt x="3533428" y="0"/>
                </a:lnTo>
                <a:lnTo>
                  <a:pt x="3533428" y="500532"/>
                </a:lnTo>
                <a:lnTo>
                  <a:pt x="0" y="5005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</a:blip>
            <a:stretch>
              <a:fillRect l="-1232" t="-26255" r="-1232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6306113" y="1681900"/>
            <a:ext cx="5799166" cy="2803884"/>
            <a:chOff x="0" y="0"/>
            <a:chExt cx="1239657" cy="59937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39657" cy="599371"/>
            </a:xfrm>
            <a:custGeom>
              <a:avLst/>
              <a:gdLst/>
              <a:ahLst/>
              <a:cxnLst/>
              <a:rect r="r" b="b" t="t" l="l"/>
              <a:pathLst>
                <a:path h="599371" w="1239657">
                  <a:moveTo>
                    <a:pt x="68085" y="0"/>
                  </a:moveTo>
                  <a:lnTo>
                    <a:pt x="1171572" y="0"/>
                  </a:lnTo>
                  <a:cubicBezTo>
                    <a:pt x="1209174" y="0"/>
                    <a:pt x="1239657" y="30483"/>
                    <a:pt x="1239657" y="68085"/>
                  </a:cubicBezTo>
                  <a:lnTo>
                    <a:pt x="1239657" y="531286"/>
                  </a:lnTo>
                  <a:cubicBezTo>
                    <a:pt x="1239657" y="568889"/>
                    <a:pt x="1209174" y="599371"/>
                    <a:pt x="1171572" y="599371"/>
                  </a:cubicBezTo>
                  <a:lnTo>
                    <a:pt x="68085" y="599371"/>
                  </a:lnTo>
                  <a:cubicBezTo>
                    <a:pt x="30483" y="599371"/>
                    <a:pt x="0" y="568889"/>
                    <a:pt x="0" y="531286"/>
                  </a:cubicBezTo>
                  <a:lnTo>
                    <a:pt x="0" y="68085"/>
                  </a:lnTo>
                  <a:cubicBezTo>
                    <a:pt x="0" y="30483"/>
                    <a:pt x="30483" y="0"/>
                    <a:pt x="6808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85725"/>
              <a:ext cx="1239657" cy="685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341303" y="3426381"/>
            <a:ext cx="3533428" cy="1708405"/>
            <a:chOff x="0" y="0"/>
            <a:chExt cx="1239657" cy="59937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39657" cy="599371"/>
            </a:xfrm>
            <a:custGeom>
              <a:avLst/>
              <a:gdLst/>
              <a:ahLst/>
              <a:cxnLst/>
              <a:rect r="r" b="b" t="t" l="l"/>
              <a:pathLst>
                <a:path h="599371" w="1239657">
                  <a:moveTo>
                    <a:pt x="111744" y="0"/>
                  </a:moveTo>
                  <a:lnTo>
                    <a:pt x="1127914" y="0"/>
                  </a:lnTo>
                  <a:cubicBezTo>
                    <a:pt x="1157550" y="0"/>
                    <a:pt x="1185972" y="11773"/>
                    <a:pt x="1206928" y="32729"/>
                  </a:cubicBezTo>
                  <a:cubicBezTo>
                    <a:pt x="1227884" y="53685"/>
                    <a:pt x="1239657" y="82107"/>
                    <a:pt x="1239657" y="111744"/>
                  </a:cubicBezTo>
                  <a:lnTo>
                    <a:pt x="1239657" y="487628"/>
                  </a:lnTo>
                  <a:cubicBezTo>
                    <a:pt x="1239657" y="549342"/>
                    <a:pt x="1189628" y="599371"/>
                    <a:pt x="1127914" y="599371"/>
                  </a:cubicBezTo>
                  <a:lnTo>
                    <a:pt x="111744" y="599371"/>
                  </a:lnTo>
                  <a:cubicBezTo>
                    <a:pt x="50029" y="599371"/>
                    <a:pt x="0" y="549342"/>
                    <a:pt x="0" y="487628"/>
                  </a:cubicBezTo>
                  <a:lnTo>
                    <a:pt x="0" y="111744"/>
                  </a:lnTo>
                  <a:cubicBezTo>
                    <a:pt x="0" y="50029"/>
                    <a:pt x="50029" y="0"/>
                    <a:pt x="1117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85725"/>
              <a:ext cx="1239657" cy="685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536661" y="4870219"/>
            <a:ext cx="3533428" cy="500532"/>
          </a:xfrm>
          <a:custGeom>
            <a:avLst/>
            <a:gdLst/>
            <a:ahLst/>
            <a:cxnLst/>
            <a:rect r="r" b="b" t="t" l="l"/>
            <a:pathLst>
              <a:path h="500532" w="3533428">
                <a:moveTo>
                  <a:pt x="0" y="0"/>
                </a:moveTo>
                <a:lnTo>
                  <a:pt x="3533428" y="0"/>
                </a:lnTo>
                <a:lnTo>
                  <a:pt x="3533428" y="500532"/>
                </a:lnTo>
                <a:lnTo>
                  <a:pt x="0" y="5005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</a:blip>
            <a:stretch>
              <a:fillRect l="-1232" t="-26255" r="-1232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1536661" y="3426381"/>
            <a:ext cx="3533428" cy="1708405"/>
            <a:chOff x="0" y="0"/>
            <a:chExt cx="1239657" cy="59937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239657" cy="599371"/>
            </a:xfrm>
            <a:custGeom>
              <a:avLst/>
              <a:gdLst/>
              <a:ahLst/>
              <a:cxnLst/>
              <a:rect r="r" b="b" t="t" l="l"/>
              <a:pathLst>
                <a:path h="599371" w="1239657">
                  <a:moveTo>
                    <a:pt x="111744" y="0"/>
                  </a:moveTo>
                  <a:lnTo>
                    <a:pt x="1127914" y="0"/>
                  </a:lnTo>
                  <a:cubicBezTo>
                    <a:pt x="1157550" y="0"/>
                    <a:pt x="1185972" y="11773"/>
                    <a:pt x="1206928" y="32729"/>
                  </a:cubicBezTo>
                  <a:cubicBezTo>
                    <a:pt x="1227884" y="53685"/>
                    <a:pt x="1239657" y="82107"/>
                    <a:pt x="1239657" y="111744"/>
                  </a:cubicBezTo>
                  <a:lnTo>
                    <a:pt x="1239657" y="487628"/>
                  </a:lnTo>
                  <a:cubicBezTo>
                    <a:pt x="1239657" y="549342"/>
                    <a:pt x="1189628" y="599371"/>
                    <a:pt x="1127914" y="599371"/>
                  </a:cubicBezTo>
                  <a:lnTo>
                    <a:pt x="111744" y="599371"/>
                  </a:lnTo>
                  <a:cubicBezTo>
                    <a:pt x="50029" y="599371"/>
                    <a:pt x="0" y="549342"/>
                    <a:pt x="0" y="487628"/>
                  </a:cubicBezTo>
                  <a:lnTo>
                    <a:pt x="0" y="111744"/>
                  </a:lnTo>
                  <a:cubicBezTo>
                    <a:pt x="0" y="50029"/>
                    <a:pt x="50029" y="0"/>
                    <a:pt x="1117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85725"/>
              <a:ext cx="1239657" cy="685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6672145" y="2261726"/>
            <a:ext cx="5094616" cy="1588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7"/>
              </a:lnSpc>
              <a:spcBef>
                <a:spcPct val="0"/>
              </a:spcBef>
            </a:pPr>
            <a:r>
              <a:rPr lang="en-US" b="true" sz="3819">
                <a:solidFill>
                  <a:srgbClr val="DD0204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Usage Patterns</a:t>
            </a:r>
          </a:p>
          <a:p>
            <a:pPr algn="ctr">
              <a:lnSpc>
                <a:spcPts val="3277"/>
              </a:lnSpc>
              <a:spcBef>
                <a:spcPct val="0"/>
              </a:spcBef>
            </a:pPr>
            <a:r>
              <a:rPr lang="en-US" sz="234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Average daily/weekly time spent on key channels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770141" y="3755115"/>
            <a:ext cx="3066467" cy="952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  <a:spcBef>
                <a:spcPct val="0"/>
              </a:spcBef>
            </a:pPr>
            <a:r>
              <a:rPr lang="en-US" b="true" sz="2327">
                <a:solidFill>
                  <a:srgbClr val="000000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Channel Preferences</a:t>
            </a:r>
          </a:p>
          <a:p>
            <a:pPr algn="ctr">
              <a:lnSpc>
                <a:spcPts val="2002"/>
              </a:lnSpc>
              <a:spcBef>
                <a:spcPct val="0"/>
              </a:spcBef>
            </a:pPr>
            <a:r>
              <a:rPr lang="en-US" sz="143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Which media channels are most consumed by the category’s TG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385166" y="3590773"/>
            <a:ext cx="3506330" cy="1363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  <a:spcBef>
                <a:spcPct val="0"/>
              </a:spcBef>
            </a:pPr>
            <a:r>
              <a:rPr lang="en-US" b="true" sz="2327">
                <a:solidFill>
                  <a:srgbClr val="000000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Device &amp; Platform Behavior</a:t>
            </a:r>
          </a:p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426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Mobile vs desktop vs TV</a:t>
            </a:r>
          </a:p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426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Popular apps/platforms </a:t>
            </a:r>
          </a:p>
        </p:txBody>
      </p:sp>
      <p:pic>
        <p:nvPicPr>
          <p:cNvPr name="Picture 34" id="3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3887" y="5186122"/>
            <a:ext cx="4093243" cy="3137513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856896" y="4279431"/>
            <a:ext cx="6455134" cy="5551671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349576" y="5270899"/>
            <a:ext cx="3482935" cy="2866244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38" id="38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41" id="41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2" id="42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40173" y="4820719"/>
            <a:ext cx="3507949" cy="3331275"/>
            <a:chOff x="0" y="0"/>
            <a:chExt cx="1230718" cy="11687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0718" cy="1168734"/>
            </a:xfrm>
            <a:custGeom>
              <a:avLst/>
              <a:gdLst/>
              <a:ahLst/>
              <a:cxnLst/>
              <a:rect r="r" b="b" t="t" l="l"/>
              <a:pathLst>
                <a:path h="1168734" w="1230718">
                  <a:moveTo>
                    <a:pt x="0" y="0"/>
                  </a:moveTo>
                  <a:lnTo>
                    <a:pt x="1230718" y="0"/>
                  </a:lnTo>
                  <a:lnTo>
                    <a:pt x="1230718" y="1168734"/>
                  </a:lnTo>
                  <a:lnTo>
                    <a:pt x="0" y="1168734"/>
                  </a:lnTo>
                  <a:close/>
                </a:path>
              </a:pathLst>
            </a:custGeom>
            <a:solidFill>
              <a:srgbClr val="FBD0D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1230718" cy="1254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170033" y="4009271"/>
            <a:ext cx="5739683" cy="5376823"/>
            <a:chOff x="0" y="0"/>
            <a:chExt cx="1206412" cy="11301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06412" cy="1130143"/>
            </a:xfrm>
            <a:custGeom>
              <a:avLst/>
              <a:gdLst/>
              <a:ahLst/>
              <a:cxnLst/>
              <a:rect r="r" b="b" t="t" l="l"/>
              <a:pathLst>
                <a:path h="1130143" w="1206412">
                  <a:moveTo>
                    <a:pt x="0" y="0"/>
                  </a:moveTo>
                  <a:lnTo>
                    <a:pt x="1206412" y="0"/>
                  </a:lnTo>
                  <a:lnTo>
                    <a:pt x="1206412" y="1130143"/>
                  </a:lnTo>
                  <a:lnTo>
                    <a:pt x="0" y="1130143"/>
                  </a:lnTo>
                  <a:close/>
                </a:path>
              </a:pathLst>
            </a:custGeom>
            <a:solidFill>
              <a:srgbClr val="FBD0D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1206412" cy="12158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144863" y="27980"/>
            <a:ext cx="18502011" cy="1653920"/>
            <a:chOff x="0" y="0"/>
            <a:chExt cx="24669348" cy="2205227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193151" y="25400"/>
              <a:ext cx="6824207" cy="1384084"/>
              <a:chOff x="0" y="0"/>
              <a:chExt cx="1347992" cy="273399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347992" cy="273399"/>
              </a:xfrm>
              <a:custGeom>
                <a:avLst/>
                <a:gdLst/>
                <a:ahLst/>
                <a:cxnLst/>
                <a:rect r="r" b="b" t="t" l="l"/>
                <a:pathLst>
                  <a:path h="273399" w="1347992">
                    <a:moveTo>
                      <a:pt x="0" y="0"/>
                    </a:moveTo>
                    <a:lnTo>
                      <a:pt x="1347992" y="0"/>
                    </a:lnTo>
                    <a:lnTo>
                      <a:pt x="1347992" y="273399"/>
                    </a:lnTo>
                    <a:lnTo>
                      <a:pt x="0" y="273399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1347992" cy="31149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3" id="13"/>
            <p:cNvSpPr/>
            <p:nvPr/>
          </p:nvSpPr>
          <p:spPr>
            <a:xfrm flipV="true">
              <a:off x="0" y="25400"/>
              <a:ext cx="24669348" cy="0"/>
            </a:xfrm>
            <a:prstGeom prst="line">
              <a:avLst/>
            </a:prstGeom>
            <a:ln cap="flat" w="50800">
              <a:solidFill>
                <a:srgbClr val="EE4A4B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2334617" y="463360"/>
              <a:ext cx="1741867" cy="1741867"/>
            </a:xfrm>
            <a:custGeom>
              <a:avLst/>
              <a:gdLst/>
              <a:ahLst/>
              <a:cxnLst/>
              <a:rect r="r" b="b" t="t" l="l"/>
              <a:pathLst>
                <a:path h="1741867" w="1741867">
                  <a:moveTo>
                    <a:pt x="0" y="0"/>
                  </a:moveTo>
                  <a:lnTo>
                    <a:pt x="1741867" y="0"/>
                  </a:lnTo>
                  <a:lnTo>
                    <a:pt x="1741867" y="1741867"/>
                  </a:lnTo>
                  <a:lnTo>
                    <a:pt x="0" y="1741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653597" y="289663"/>
              <a:ext cx="6776063" cy="10192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428"/>
                </a:lnSpc>
                <a:spcBef>
                  <a:spcPct val="0"/>
                </a:spcBef>
              </a:pPr>
              <a:r>
                <a:rPr lang="en-US" sz="4592">
                  <a:solidFill>
                    <a:srgbClr val="FFFFFF"/>
                  </a:solidFill>
                  <a:latin typeface="Bricolage Grotesque"/>
                  <a:ea typeface="Bricolage Grotesque"/>
                  <a:cs typeface="Bricolage Grotesque"/>
                  <a:sym typeface="Bricolage Grotesque"/>
                </a:rPr>
                <a:t> MEDIA HABITS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5519052" y="4870219"/>
            <a:ext cx="3533428" cy="500532"/>
          </a:xfrm>
          <a:custGeom>
            <a:avLst/>
            <a:gdLst/>
            <a:ahLst/>
            <a:cxnLst/>
            <a:rect r="r" b="b" t="t" l="l"/>
            <a:pathLst>
              <a:path h="500532" w="3533428">
                <a:moveTo>
                  <a:pt x="0" y="0"/>
                </a:moveTo>
                <a:lnTo>
                  <a:pt x="3533428" y="0"/>
                </a:lnTo>
                <a:lnTo>
                  <a:pt x="3533428" y="500532"/>
                </a:lnTo>
                <a:lnTo>
                  <a:pt x="0" y="5005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</a:blip>
            <a:stretch>
              <a:fillRect l="-1232" t="-26255" r="-1232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119280" y="4091894"/>
            <a:ext cx="5897851" cy="835466"/>
          </a:xfrm>
          <a:custGeom>
            <a:avLst/>
            <a:gdLst/>
            <a:ahLst/>
            <a:cxnLst/>
            <a:rect r="r" b="b" t="t" l="l"/>
            <a:pathLst>
              <a:path h="835466" w="5897851">
                <a:moveTo>
                  <a:pt x="0" y="0"/>
                </a:moveTo>
                <a:lnTo>
                  <a:pt x="5897851" y="0"/>
                </a:lnTo>
                <a:lnTo>
                  <a:pt x="5897851" y="835467"/>
                </a:lnTo>
                <a:lnTo>
                  <a:pt x="0" y="8354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</a:blip>
            <a:stretch>
              <a:fillRect l="-1232" t="-26255" r="-1232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5519052" y="3426381"/>
            <a:ext cx="3533428" cy="1708405"/>
            <a:chOff x="0" y="0"/>
            <a:chExt cx="1239657" cy="59937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39657" cy="599371"/>
            </a:xfrm>
            <a:custGeom>
              <a:avLst/>
              <a:gdLst/>
              <a:ahLst/>
              <a:cxnLst/>
              <a:rect r="r" b="b" t="t" l="l"/>
              <a:pathLst>
                <a:path h="599371" w="1239657">
                  <a:moveTo>
                    <a:pt x="111744" y="0"/>
                  </a:moveTo>
                  <a:lnTo>
                    <a:pt x="1127914" y="0"/>
                  </a:lnTo>
                  <a:cubicBezTo>
                    <a:pt x="1157550" y="0"/>
                    <a:pt x="1185972" y="11773"/>
                    <a:pt x="1206928" y="32729"/>
                  </a:cubicBezTo>
                  <a:cubicBezTo>
                    <a:pt x="1227884" y="53685"/>
                    <a:pt x="1239657" y="82107"/>
                    <a:pt x="1239657" y="111744"/>
                  </a:cubicBezTo>
                  <a:lnTo>
                    <a:pt x="1239657" y="487628"/>
                  </a:lnTo>
                  <a:cubicBezTo>
                    <a:pt x="1239657" y="549342"/>
                    <a:pt x="1189628" y="599371"/>
                    <a:pt x="1127914" y="599371"/>
                  </a:cubicBezTo>
                  <a:lnTo>
                    <a:pt x="111744" y="599371"/>
                  </a:lnTo>
                  <a:cubicBezTo>
                    <a:pt x="50029" y="599371"/>
                    <a:pt x="0" y="549342"/>
                    <a:pt x="0" y="487628"/>
                  </a:cubicBezTo>
                  <a:lnTo>
                    <a:pt x="0" y="111744"/>
                  </a:lnTo>
                  <a:cubicBezTo>
                    <a:pt x="0" y="50029"/>
                    <a:pt x="50029" y="0"/>
                    <a:pt x="1117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85725"/>
              <a:ext cx="1239657" cy="685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119280" y="1681900"/>
            <a:ext cx="5897851" cy="2851598"/>
            <a:chOff x="0" y="0"/>
            <a:chExt cx="1239657" cy="59937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39657" cy="599371"/>
            </a:xfrm>
            <a:custGeom>
              <a:avLst/>
              <a:gdLst/>
              <a:ahLst/>
              <a:cxnLst/>
              <a:rect r="r" b="b" t="t" l="l"/>
              <a:pathLst>
                <a:path h="599371" w="1239657">
                  <a:moveTo>
                    <a:pt x="66946" y="0"/>
                  </a:moveTo>
                  <a:lnTo>
                    <a:pt x="1172711" y="0"/>
                  </a:lnTo>
                  <a:cubicBezTo>
                    <a:pt x="1190466" y="0"/>
                    <a:pt x="1207494" y="7053"/>
                    <a:pt x="1220049" y="19608"/>
                  </a:cubicBezTo>
                  <a:cubicBezTo>
                    <a:pt x="1232604" y="32163"/>
                    <a:pt x="1239657" y="49191"/>
                    <a:pt x="1239657" y="66946"/>
                  </a:cubicBezTo>
                  <a:lnTo>
                    <a:pt x="1239657" y="532425"/>
                  </a:lnTo>
                  <a:cubicBezTo>
                    <a:pt x="1239657" y="569399"/>
                    <a:pt x="1209684" y="599371"/>
                    <a:pt x="1172711" y="599371"/>
                  </a:cubicBezTo>
                  <a:lnTo>
                    <a:pt x="66946" y="599371"/>
                  </a:lnTo>
                  <a:cubicBezTo>
                    <a:pt x="29973" y="599371"/>
                    <a:pt x="0" y="569399"/>
                    <a:pt x="0" y="532425"/>
                  </a:cubicBezTo>
                  <a:lnTo>
                    <a:pt x="0" y="66946"/>
                  </a:lnTo>
                  <a:cubicBezTo>
                    <a:pt x="0" y="29973"/>
                    <a:pt x="29973" y="0"/>
                    <a:pt x="6694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85725"/>
              <a:ext cx="1239657" cy="685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5723635" y="3751836"/>
            <a:ext cx="3141026" cy="955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  <a:spcBef>
                <a:spcPct val="0"/>
              </a:spcBef>
            </a:pPr>
            <a:r>
              <a:rPr lang="en-US" b="true" sz="2327">
                <a:solidFill>
                  <a:srgbClr val="000000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Usage Patterns</a:t>
            </a:r>
          </a:p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426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Average daily/weekly time spent on key channels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91091" y="1871133"/>
            <a:ext cx="5497568" cy="2301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8"/>
              </a:lnSpc>
              <a:spcBef>
                <a:spcPct val="0"/>
              </a:spcBef>
            </a:pPr>
            <a:r>
              <a:rPr lang="en-US" b="true" sz="3884">
                <a:solidFill>
                  <a:srgbClr val="DD0204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Device &amp; Platform Behavior</a:t>
            </a:r>
          </a:p>
          <a:p>
            <a:pPr algn="ctr">
              <a:lnSpc>
                <a:spcPts val="3333"/>
              </a:lnSpc>
              <a:spcBef>
                <a:spcPct val="0"/>
              </a:spcBef>
            </a:pPr>
            <a:r>
              <a:rPr lang="en-US" sz="238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Mobile vs desktop vs TV</a:t>
            </a:r>
          </a:p>
          <a:p>
            <a:pPr algn="ctr">
              <a:lnSpc>
                <a:spcPts val="3333"/>
              </a:lnSpc>
              <a:spcBef>
                <a:spcPct val="0"/>
              </a:spcBef>
            </a:pPr>
            <a:r>
              <a:rPr lang="en-US" sz="238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Popular apps/platforms 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545241" y="4820719"/>
            <a:ext cx="3507949" cy="3331275"/>
            <a:chOff x="0" y="0"/>
            <a:chExt cx="1230718" cy="116873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30718" cy="1168734"/>
            </a:xfrm>
            <a:custGeom>
              <a:avLst/>
              <a:gdLst/>
              <a:ahLst/>
              <a:cxnLst/>
              <a:rect r="r" b="b" t="t" l="l"/>
              <a:pathLst>
                <a:path h="1168734" w="1230718">
                  <a:moveTo>
                    <a:pt x="0" y="0"/>
                  </a:moveTo>
                  <a:lnTo>
                    <a:pt x="1230718" y="0"/>
                  </a:lnTo>
                  <a:lnTo>
                    <a:pt x="1230718" y="1168734"/>
                  </a:lnTo>
                  <a:lnTo>
                    <a:pt x="0" y="1168734"/>
                  </a:lnTo>
                  <a:close/>
                </a:path>
              </a:pathLst>
            </a:custGeom>
            <a:solidFill>
              <a:srgbClr val="FBD0D2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85725"/>
              <a:ext cx="1230718" cy="1254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536661" y="4870219"/>
            <a:ext cx="3533428" cy="500532"/>
          </a:xfrm>
          <a:custGeom>
            <a:avLst/>
            <a:gdLst/>
            <a:ahLst/>
            <a:cxnLst/>
            <a:rect r="r" b="b" t="t" l="l"/>
            <a:pathLst>
              <a:path h="500532" w="3533428">
                <a:moveTo>
                  <a:pt x="0" y="0"/>
                </a:moveTo>
                <a:lnTo>
                  <a:pt x="3533428" y="0"/>
                </a:lnTo>
                <a:lnTo>
                  <a:pt x="3533428" y="500532"/>
                </a:lnTo>
                <a:lnTo>
                  <a:pt x="0" y="5005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</a:blip>
            <a:stretch>
              <a:fillRect l="-1232" t="-26255" r="-1232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1536661" y="3426381"/>
            <a:ext cx="3533428" cy="1708405"/>
            <a:chOff x="0" y="0"/>
            <a:chExt cx="1239657" cy="599371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239657" cy="599371"/>
            </a:xfrm>
            <a:custGeom>
              <a:avLst/>
              <a:gdLst/>
              <a:ahLst/>
              <a:cxnLst/>
              <a:rect r="r" b="b" t="t" l="l"/>
              <a:pathLst>
                <a:path h="599371" w="1239657">
                  <a:moveTo>
                    <a:pt x="111744" y="0"/>
                  </a:moveTo>
                  <a:lnTo>
                    <a:pt x="1127914" y="0"/>
                  </a:lnTo>
                  <a:cubicBezTo>
                    <a:pt x="1157550" y="0"/>
                    <a:pt x="1185972" y="11773"/>
                    <a:pt x="1206928" y="32729"/>
                  </a:cubicBezTo>
                  <a:cubicBezTo>
                    <a:pt x="1227884" y="53685"/>
                    <a:pt x="1239657" y="82107"/>
                    <a:pt x="1239657" y="111744"/>
                  </a:cubicBezTo>
                  <a:lnTo>
                    <a:pt x="1239657" y="487628"/>
                  </a:lnTo>
                  <a:cubicBezTo>
                    <a:pt x="1239657" y="549342"/>
                    <a:pt x="1189628" y="599371"/>
                    <a:pt x="1127914" y="599371"/>
                  </a:cubicBezTo>
                  <a:lnTo>
                    <a:pt x="111744" y="599371"/>
                  </a:lnTo>
                  <a:cubicBezTo>
                    <a:pt x="50029" y="599371"/>
                    <a:pt x="0" y="549342"/>
                    <a:pt x="0" y="487628"/>
                  </a:cubicBezTo>
                  <a:lnTo>
                    <a:pt x="0" y="111744"/>
                  </a:lnTo>
                  <a:cubicBezTo>
                    <a:pt x="0" y="50029"/>
                    <a:pt x="50029" y="0"/>
                    <a:pt x="1117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85725"/>
              <a:ext cx="1239657" cy="685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770141" y="3755115"/>
            <a:ext cx="3066467" cy="952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  <a:spcBef>
                <a:spcPct val="0"/>
              </a:spcBef>
            </a:pPr>
            <a:r>
              <a:rPr lang="en-US" b="true" sz="2327">
                <a:solidFill>
                  <a:srgbClr val="000000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Channel Preferences</a:t>
            </a:r>
          </a:p>
          <a:p>
            <a:pPr algn="ctr">
              <a:lnSpc>
                <a:spcPts val="2002"/>
              </a:lnSpc>
              <a:spcBef>
                <a:spcPct val="0"/>
              </a:spcBef>
            </a:pPr>
            <a:r>
              <a:rPr lang="en-US" sz="143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Which media channels are most consumed by the category’s TG</a:t>
            </a:r>
          </a:p>
        </p:txBody>
      </p:sp>
      <p:pic>
        <p:nvPicPr>
          <p:cNvPr name="Picture 34" id="3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87281" y="5196660"/>
            <a:ext cx="4032187" cy="3121119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437835" y="5315876"/>
            <a:ext cx="3738355" cy="2882687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998000" y="4230627"/>
            <a:ext cx="6140411" cy="5053185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38" id="38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41" id="41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2" id="42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DAG7157xhlk</dc:identifier>
  <dcterms:modified xsi:type="dcterms:W3CDTF">2011-08-01T06:04:30Z</dcterms:modified>
  <cp:revision>1</cp:revision>
  <dc:title>EP Sales Pitch deck</dc:title>
</cp:coreProperties>
</file>